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3.xml" ContentType="application/vnd.openxmlformats-officedocument.presentationml.tags+xml"/>
  <Override PartName="/ppt/notesSlides/notesSlide2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5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6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7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8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29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30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31.xml" ContentType="application/vnd.openxmlformats-officedocument.presentationml.notesSlide+xml"/>
  <Override PartName="/ppt/tags/tag18.xml" ContentType="application/vnd.openxmlformats-officedocument.presentationml.tags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39"/>
  </p:notesMasterIdLst>
  <p:handoutMasterIdLst>
    <p:handoutMasterId r:id="rId40"/>
  </p:handoutMasterIdLst>
  <p:sldIdLst>
    <p:sldId id="297" r:id="rId5"/>
    <p:sldId id="336" r:id="rId6"/>
    <p:sldId id="312" r:id="rId7"/>
    <p:sldId id="374" r:id="rId8"/>
    <p:sldId id="390" r:id="rId9"/>
    <p:sldId id="391" r:id="rId10"/>
    <p:sldId id="339" r:id="rId11"/>
    <p:sldId id="387" r:id="rId12"/>
    <p:sldId id="372" r:id="rId13"/>
    <p:sldId id="382" r:id="rId14"/>
    <p:sldId id="341" r:id="rId15"/>
    <p:sldId id="396" r:id="rId16"/>
    <p:sldId id="367" r:id="rId17"/>
    <p:sldId id="392" r:id="rId18"/>
    <p:sldId id="393" r:id="rId19"/>
    <p:sldId id="398" r:id="rId20"/>
    <p:sldId id="379" r:id="rId21"/>
    <p:sldId id="313" r:id="rId22"/>
    <p:sldId id="397" r:id="rId23"/>
    <p:sldId id="311" r:id="rId24"/>
    <p:sldId id="319" r:id="rId25"/>
    <p:sldId id="318" r:id="rId26"/>
    <p:sldId id="323" r:id="rId27"/>
    <p:sldId id="324" r:id="rId28"/>
    <p:sldId id="325" r:id="rId29"/>
    <p:sldId id="326" r:id="rId30"/>
    <p:sldId id="328" r:id="rId31"/>
    <p:sldId id="329" r:id="rId32"/>
    <p:sldId id="333" r:id="rId33"/>
    <p:sldId id="334" r:id="rId34"/>
    <p:sldId id="335" r:id="rId35"/>
    <p:sldId id="331" r:id="rId36"/>
    <p:sldId id="383" r:id="rId37"/>
    <p:sldId id="294" r:id="rId3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1620" userDrawn="1">
          <p15:clr>
            <a:srgbClr val="A4A3A4"/>
          </p15:clr>
        </p15:guide>
        <p15:guide id="7" pos="5470">
          <p15:clr>
            <a:srgbClr val="A4A3A4"/>
          </p15:clr>
        </p15:guide>
        <p15:guide id="8" pos="28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C5"/>
    <a:srgbClr val="003C71"/>
    <a:srgbClr val="F83308"/>
    <a:srgbClr val="FD9208"/>
    <a:srgbClr val="009FDF"/>
    <a:srgbClr val="F3D54E"/>
    <a:srgbClr val="F0CE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19" autoAdjust="0"/>
    <p:restoredTop sz="96224" autoAdjust="0"/>
  </p:normalViewPr>
  <p:slideViewPr>
    <p:cSldViewPr snapToGrid="0">
      <p:cViewPr varScale="1">
        <p:scale>
          <a:sx n="134" d="100"/>
          <a:sy n="134" d="100"/>
        </p:scale>
        <p:origin x="750" y="126"/>
      </p:cViewPr>
      <p:guideLst>
        <p:guide orient="horz" pos="1620"/>
        <p:guide pos="5470"/>
        <p:guide pos="287"/>
      </p:guideLst>
    </p:cSldViewPr>
  </p:slideViewPr>
  <p:outlineViewPr>
    <p:cViewPr>
      <p:scale>
        <a:sx n="33" d="100"/>
        <a:sy n="33" d="100"/>
      </p:scale>
      <p:origin x="0" y="-1071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-19380"/>
    </p:cViewPr>
  </p:sorterViewPr>
  <p:notesViewPr>
    <p:cSldViewPr snapToGrid="0" showGuides="1">
      <p:cViewPr varScale="1">
        <p:scale>
          <a:sx n="81" d="100"/>
          <a:sy n="81" d="100"/>
        </p:scale>
        <p:origin x="3894" y="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FD7B2-88A6-E34E-8EF8-CB0C7BA47ADD}" type="datetimeFigureOut">
              <a:rPr lang="en-US" smtClean="0">
                <a:latin typeface="Intel Clear"/>
              </a:rPr>
              <a:pPr/>
              <a:t>9/16/2021</a:t>
            </a:fld>
            <a:endParaRPr lang="en-US" dirty="0">
              <a:latin typeface="Intel Clea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CFA4E-18EB-6D49-8DE2-7A74038C2C1C}" type="slidenum">
              <a:rPr lang="en-US" smtClean="0">
                <a:latin typeface="Intel Clear"/>
              </a:rPr>
              <a:pPr/>
              <a:t>‹#›</a:t>
            </a:fld>
            <a:endParaRPr lang="en-US" dirty="0"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9129941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l Clear"/>
              </a:defRPr>
            </a:lvl1pPr>
          </a:lstStyle>
          <a:p>
            <a:fld id="{ED7FC5FE-6F0D-D34A-8EE6-C95B4F5F4DC8}" type="datetimeFigureOut">
              <a:rPr lang="en-US" smtClean="0"/>
              <a:pPr/>
              <a:t>9/16/2021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l Clear"/>
              </a:defRPr>
            </a:lvl1pPr>
          </a:lstStyle>
          <a:p>
            <a:fld id="{D61C8689-8455-3546-ADF9-3B7273760F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292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01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4112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150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448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498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2123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4907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8852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629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6558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677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2707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9655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7574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7784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7707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BC123F7-769E-4AB2-9F65-FDF2A43D9FF2}" type="slidenum">
              <a:rPr lang="en-US"/>
              <a:pPr/>
              <a:t>25</a:t>
            </a:fld>
            <a:endParaRPr lang="en-US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  <p:custDataLst>
              <p:tags r:id="rId1"/>
            </p:custDataLst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433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BC123F7-769E-4AB2-9F65-FDF2A43D9FF2}" type="slidenum">
              <a:rPr lang="en-US"/>
              <a:pPr/>
              <a:t>26</a:t>
            </a:fld>
            <a:endParaRPr lang="en-US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  <p:custDataLst>
              <p:tags r:id="rId1"/>
            </p:custDataLst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7452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BC123F7-769E-4AB2-9F65-FDF2A43D9FF2}" type="slidenum">
              <a:rPr lang="en-US"/>
              <a:pPr/>
              <a:t>27</a:t>
            </a:fld>
            <a:endParaRPr lang="en-US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  <p:custDataLst>
              <p:tags r:id="rId1"/>
            </p:custDataLst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5325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BC123F7-769E-4AB2-9F65-FDF2A43D9FF2}" type="slidenum">
              <a:rPr lang="en-US"/>
              <a:pPr/>
              <a:t>28</a:t>
            </a:fld>
            <a:endParaRPr lang="en-US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  <p:custDataLst>
              <p:tags r:id="rId1"/>
            </p:custDataLst>
          </p:nvPr>
        </p:nvSpPr>
        <p:spPr>
          <a:noFill/>
          <a:ln/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7001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BC123F7-769E-4AB2-9F65-FDF2A43D9FF2}" type="slidenum">
              <a:rPr lang="en-US"/>
              <a:pPr/>
              <a:t>29</a:t>
            </a:fld>
            <a:endParaRPr lang="en-US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  <p:custDataLst>
              <p:tags r:id="rId1"/>
            </p:custDataLst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6218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BC123F7-769E-4AB2-9F65-FDF2A43D9FF2}" type="slidenum">
              <a:rPr lang="en-US"/>
              <a:pPr/>
              <a:t>30</a:t>
            </a:fld>
            <a:endParaRPr lang="en-US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  <p:custDataLst>
              <p:tags r:id="rId1"/>
            </p:custDataLst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194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552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BC123F7-769E-4AB2-9F65-FDF2A43D9FF2}" type="slidenum">
              <a:rPr lang="en-US"/>
              <a:pPr/>
              <a:t>31</a:t>
            </a:fld>
            <a:endParaRPr lang="en-US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  <p:custDataLst>
              <p:tags r:id="rId1"/>
            </p:custDataLst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4109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BC123F7-769E-4AB2-9F65-FDF2A43D9FF2}" type="slidenum">
              <a:rPr lang="en-US"/>
              <a:pPr/>
              <a:t>32</a:t>
            </a:fld>
            <a:endParaRPr lang="en-US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  <p:custDataLst>
              <p:tags r:id="rId1"/>
            </p:custDataLst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647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2285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412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516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373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917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487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744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19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9004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11011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400125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384376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41371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6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00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3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9BD3633-7A79-4899-981C-57CF7336BC8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11480" y="951546"/>
            <a:ext cx="8503920" cy="3771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2549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5" name="Picture 4" descr="int_experience_hrz_wht_rgb_1500.png"/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93" y="389228"/>
            <a:ext cx="2121766" cy="88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00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180832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135851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891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406206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192946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363820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239268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1587" y="4759452"/>
            <a:ext cx="9144000" cy="384048"/>
          </a:xfrm>
          <a:prstGeom prst="rect">
            <a:avLst/>
          </a:prstGeom>
          <a:gradFill flip="none" rotWithShape="1">
            <a:gsLst>
              <a:gs pos="32000">
                <a:schemeClr val="tx2"/>
              </a:gs>
              <a:gs pos="95000">
                <a:srgbClr val="009FDF"/>
              </a:gs>
              <a:gs pos="78000">
                <a:srgbClr val="0071C5"/>
              </a:gs>
            </a:gsLst>
            <a:lin ang="1986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28pt Intel Clear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22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74" r:id="rId3"/>
    <p:sldLayoutId id="2147483650" r:id="rId4"/>
    <p:sldLayoutId id="2147483684" r:id="rId5"/>
    <p:sldLayoutId id="2147483652" r:id="rId6"/>
    <p:sldLayoutId id="2147483660" r:id="rId7"/>
    <p:sldLayoutId id="2147483668" r:id="rId8"/>
    <p:sldLayoutId id="2147483669" r:id="rId9"/>
    <p:sldLayoutId id="2147483670" r:id="rId10"/>
    <p:sldLayoutId id="2147483672" r:id="rId11"/>
    <p:sldLayoutId id="2147483651" r:id="rId12"/>
    <p:sldLayoutId id="2147483677" r:id="rId13"/>
    <p:sldLayoutId id="2147483665" r:id="rId14"/>
    <p:sldLayoutId id="2147483654" r:id="rId15"/>
    <p:sldLayoutId id="2147483655" r:id="rId16"/>
    <p:sldLayoutId id="2147483676" r:id="rId17"/>
    <p:sldLayoutId id="2147483681" r:id="rId18"/>
    <p:sldLayoutId id="2147483687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i="0" kern="1200" spc="0" baseline="0">
          <a:solidFill>
            <a:schemeClr val="tx2"/>
          </a:solidFill>
          <a:latin typeface="Intel Clear"/>
          <a:ea typeface="Intel Clear"/>
          <a:cs typeface="Intel Clear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6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3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5.xml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7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9.xml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1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13.xml"/><Relationship Id="rId5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15.xml"/><Relationship Id="rId5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17.xml"/><Relationship Id="rId4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5765" y="2052965"/>
            <a:ext cx="8212886" cy="1102519"/>
          </a:xfrm>
        </p:spPr>
        <p:txBody>
          <a:bodyPr/>
          <a:lstStyle/>
          <a:p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Introduction to  FPGA Simulation and Debug</a:t>
            </a:r>
            <a:endParaRPr lang="en-US" sz="4800" dirty="0">
              <a:solidFill>
                <a:schemeClr val="bg1">
                  <a:alpha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09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/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>
                <a:solidFill>
                  <a:schemeClr val="bg1">
                    <a:alpha val="90000"/>
                  </a:schemeClr>
                </a:solidFill>
              </a:rPr>
              <a:t>Lab Exercise 1: MODELSIM</a:t>
            </a:r>
          </a:p>
        </p:txBody>
      </p:sp>
    </p:spTree>
    <p:extLst>
      <p:ext uri="{BB962C8B-B14F-4D97-AF65-F5344CB8AC3E}">
        <p14:creationId xmlns:p14="http://schemas.microsoft.com/office/powerpoint/2010/main" val="9528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IN-System Sources and probes (</a:t>
            </a:r>
            <a:r>
              <a:rPr lang="en-US" dirty="0" err="1"/>
              <a:t>issp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90318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96F9D2-E9FC-4226-80A0-12CB4380E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3D098-6A89-41F3-8428-60457DD1A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5613" y="965580"/>
            <a:ext cx="8229600" cy="3425825"/>
          </a:xfrm>
        </p:spPr>
        <p:txBody>
          <a:bodyPr/>
          <a:lstStyle/>
          <a:p>
            <a:r>
              <a:rPr lang="en-US" dirty="0"/>
              <a:t>+ Quickly set signals to constants: pins or internal nodes</a:t>
            </a:r>
          </a:p>
          <a:p>
            <a:r>
              <a:rPr lang="en-US" dirty="0"/>
              <a:t>+ Easily monitor signals – non-triggered continuous display</a:t>
            </a:r>
          </a:p>
          <a:p>
            <a:r>
              <a:rPr lang="en-US" dirty="0"/>
              <a:t>+ Works on actual hardware</a:t>
            </a:r>
          </a:p>
          <a:p>
            <a:r>
              <a:rPr lang="en-US" dirty="0"/>
              <a:t>- Not triggered – might miss activity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43E5C09-EF01-4139-B3EB-CE45C5E5A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ISSP</a:t>
            </a:r>
          </a:p>
        </p:txBody>
      </p:sp>
    </p:spTree>
    <p:extLst>
      <p:ext uri="{BB962C8B-B14F-4D97-AF65-F5344CB8AC3E}">
        <p14:creationId xmlns:p14="http://schemas.microsoft.com/office/powerpoint/2010/main" val="1966968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5613" y="982194"/>
            <a:ext cx="4779775" cy="3425825"/>
          </a:xfrm>
        </p:spPr>
        <p:txBody>
          <a:bodyPr/>
          <a:lstStyle/>
          <a:p>
            <a:r>
              <a:rPr lang="en-US" dirty="0"/>
              <a:t>ISSP allows an easy way to drive and sample  signals in hardware and provides a dynamic debugging environment.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ISSP Editor consists of a probe function and interface to control the instances during run time.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It is operated over JTAG.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Each instance can drive and toggle values up to 512 signals.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2"/>
                </a:solidFill>
              </a:rPr>
              <a:t>Can create up to 128 instances of ISSP using IP Catalog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>
              <a:solidFill>
                <a:schemeClr val="tx2"/>
              </a:solidFill>
            </a:endParaRPr>
          </a:p>
          <a:p>
            <a:br>
              <a:rPr lang="en-US" dirty="0">
                <a:solidFill>
                  <a:schemeClr val="tx2"/>
                </a:solidFill>
              </a:rPr>
            </a:b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3"/>
          </p:nvPr>
        </p:nvPicPr>
        <p:blipFill rotWithShape="1">
          <a:blip r:embed="rId3"/>
          <a:srcRect l="38240" t="3776" r="49849" b="40955"/>
          <a:stretch/>
        </p:blipFill>
        <p:spPr>
          <a:xfrm>
            <a:off x="5532364" y="655723"/>
            <a:ext cx="2697236" cy="391098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In-System Sources and Probes</a:t>
            </a:r>
          </a:p>
        </p:txBody>
      </p:sp>
      <p:sp>
        <p:nvSpPr>
          <p:cNvPr id="8" name="Flowchart: Process 7"/>
          <p:cNvSpPr/>
          <p:nvPr/>
        </p:nvSpPr>
        <p:spPr>
          <a:xfrm>
            <a:off x="6050943" y="1987826"/>
            <a:ext cx="1940118" cy="230588"/>
          </a:xfrm>
          <a:prstGeom prst="flowChartProcess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9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D958B9-6380-4907-B910-4F4D77AD8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FA288-DA89-4922-B543-59B00996BC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5613" y="587748"/>
            <a:ext cx="8341752" cy="2012017"/>
          </a:xfrm>
        </p:spPr>
        <p:txBody>
          <a:bodyPr/>
          <a:lstStyle/>
          <a:p>
            <a:r>
              <a:rPr lang="en-US" sz="1600" dirty="0"/>
              <a:t>JTAG = JTAG is an industry standard for verifying designs and testing printed circuit boards after manufacture. JTAG implements standards for on-chip instrumentation in electronic design automation as a complementary tool to digital simulation.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	FPGAs use this bus as one of the means to configure the device and interface with internal structures in the device</a:t>
            </a:r>
          </a:p>
          <a:p>
            <a:r>
              <a:rPr lang="en-US" sz="1600" dirty="0"/>
              <a:t>Standard 4 or 5 wire bus – used in many digital electronic devices for test and device specific configuration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5F8FB79-B9AB-47E3-9D7E-AB9FF4388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110197"/>
            <a:ext cx="8229600" cy="535262"/>
          </a:xfrm>
        </p:spPr>
        <p:txBody>
          <a:bodyPr/>
          <a:lstStyle/>
          <a:p>
            <a:r>
              <a:rPr lang="en-US" dirty="0"/>
              <a:t>What is JTAG - Joint Test Action Group (IEEE 1149)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2C4429-AAC3-43C5-B00E-5B7BB5870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208" y="2696695"/>
            <a:ext cx="4820561" cy="203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3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B941BD8-4902-40EA-AED1-63722EE19399}"/>
              </a:ext>
            </a:extLst>
          </p:cNvPr>
          <p:cNvSpPr/>
          <p:nvPr/>
        </p:nvSpPr>
        <p:spPr>
          <a:xfrm>
            <a:off x="3311236" y="1073727"/>
            <a:ext cx="5036128" cy="3131128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/>
              <a:t>Development Kit with Integrated USB Blaster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606D26-3546-4A00-A313-40C94A354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B4DD05A-87E7-4887-9B7A-05922161C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USB Blaster Bridge Circuit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82B2BB-46C2-46BF-8CC6-B53A3A0AC8EB}"/>
              </a:ext>
            </a:extLst>
          </p:cNvPr>
          <p:cNvSpPr/>
          <p:nvPr/>
        </p:nvSpPr>
        <p:spPr>
          <a:xfrm>
            <a:off x="699247" y="1727200"/>
            <a:ext cx="1434353" cy="161962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PC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64FF288-A2E6-4092-8EF5-A5BFF3D1918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33600" y="2537012"/>
            <a:ext cx="1311553" cy="12234"/>
          </a:xfrm>
          <a:prstGeom prst="line">
            <a:avLst/>
          </a:prstGeom>
          <a:ln>
            <a:solidFill>
              <a:schemeClr val="tx2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B57604E-73F8-478A-A795-E715D5286FF2}"/>
              </a:ext>
            </a:extLst>
          </p:cNvPr>
          <p:cNvSpPr/>
          <p:nvPr/>
        </p:nvSpPr>
        <p:spPr>
          <a:xfrm>
            <a:off x="4270833" y="1757082"/>
            <a:ext cx="1273124" cy="161962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USB to JTAG Bridge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42E425-79C8-44E2-9538-417738DD05CD}"/>
              </a:ext>
            </a:extLst>
          </p:cNvPr>
          <p:cNvSpPr/>
          <p:nvPr/>
        </p:nvSpPr>
        <p:spPr>
          <a:xfrm>
            <a:off x="6610112" y="1727200"/>
            <a:ext cx="1273124" cy="161962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FPGA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A22502-8326-47E4-8AC7-3CB161947760}"/>
              </a:ext>
            </a:extLst>
          </p:cNvPr>
          <p:cNvSpPr txBox="1"/>
          <p:nvPr/>
        </p:nvSpPr>
        <p:spPr>
          <a:xfrm>
            <a:off x="2798993" y="2382676"/>
            <a:ext cx="270908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USB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C672E7A-6FE8-45CC-BCD7-2C522516E47C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5543957" y="2566894"/>
            <a:ext cx="1060620" cy="22412"/>
          </a:xfrm>
          <a:prstGeom prst="line">
            <a:avLst/>
          </a:prstGeom>
          <a:ln>
            <a:solidFill>
              <a:schemeClr val="tx2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6B6069A-335D-4D46-A560-6BBDE3D97EFB}"/>
              </a:ext>
            </a:extLst>
          </p:cNvPr>
          <p:cNvSpPr txBox="1"/>
          <p:nvPr/>
        </p:nvSpPr>
        <p:spPr>
          <a:xfrm>
            <a:off x="5931895" y="2386396"/>
            <a:ext cx="344646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JTAG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82928C-E8FC-4DC0-B9D6-178AB4726F2A}"/>
              </a:ext>
            </a:extLst>
          </p:cNvPr>
          <p:cNvSpPr txBox="1"/>
          <p:nvPr/>
        </p:nvSpPr>
        <p:spPr>
          <a:xfrm>
            <a:off x="1182822" y="3746533"/>
            <a:ext cx="1790565" cy="50783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This device is commonly a small MAX series non-volatile device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003273A-A68E-4BD4-B84F-DEA3B4A5792C}"/>
              </a:ext>
            </a:extLst>
          </p:cNvPr>
          <p:cNvCxnSpPr>
            <a:cxnSpLocks/>
          </p:cNvCxnSpPr>
          <p:nvPr/>
        </p:nvCxnSpPr>
        <p:spPr>
          <a:xfrm flipV="1">
            <a:off x="2798993" y="3436604"/>
            <a:ext cx="1673115" cy="56384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CAF7AE0A-DFA0-40D3-A1F0-DB4A29B84E08}"/>
              </a:ext>
            </a:extLst>
          </p:cNvPr>
          <p:cNvSpPr/>
          <p:nvPr/>
        </p:nvSpPr>
        <p:spPr>
          <a:xfrm>
            <a:off x="3445153" y="2139510"/>
            <a:ext cx="583260" cy="742003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FTDI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487D318-D824-4E56-B9E8-C2C1D7C9E1FB}"/>
              </a:ext>
            </a:extLst>
          </p:cNvPr>
          <p:cNvCxnSpPr>
            <a:cxnSpLocks/>
          </p:cNvCxnSpPr>
          <p:nvPr/>
        </p:nvCxnSpPr>
        <p:spPr>
          <a:xfrm>
            <a:off x="4024409" y="2549246"/>
            <a:ext cx="223128" cy="0"/>
          </a:xfrm>
          <a:prstGeom prst="line">
            <a:avLst/>
          </a:prstGeom>
          <a:ln>
            <a:solidFill>
              <a:schemeClr val="tx2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29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313EB5-F74D-4DEA-9FB3-EBB36572D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B193A3-EE27-4377-ABE1-30D6F05C2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789" y="658368"/>
            <a:ext cx="6376813" cy="41076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B28AA2-EA17-4BDA-9672-44DA5E37E30A}"/>
              </a:ext>
            </a:extLst>
          </p:cNvPr>
          <p:cNvSpPr txBox="1"/>
          <p:nvPr/>
        </p:nvSpPr>
        <p:spPr>
          <a:xfrm>
            <a:off x="1419149" y="4111143"/>
            <a:ext cx="508152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Host PC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4C879B-897C-444C-895A-0CF78406546B}"/>
              </a:ext>
            </a:extLst>
          </p:cNvPr>
          <p:cNvSpPr/>
          <p:nvPr/>
        </p:nvSpPr>
        <p:spPr>
          <a:xfrm>
            <a:off x="1005160" y="3751015"/>
            <a:ext cx="1336129" cy="72025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PC</a:t>
            </a:r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58550E91-7405-46E5-AABC-0AB78FDE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02" y="165670"/>
            <a:ext cx="8229600" cy="868680"/>
          </a:xfrm>
        </p:spPr>
        <p:txBody>
          <a:bodyPr/>
          <a:lstStyle/>
          <a:p>
            <a:r>
              <a:rPr lang="en-US" dirty="0"/>
              <a:t>In-System Sources and Probes Block Diagram</a:t>
            </a:r>
          </a:p>
        </p:txBody>
      </p:sp>
    </p:spTree>
    <p:extLst>
      <p:ext uri="{BB962C8B-B14F-4D97-AF65-F5344CB8AC3E}">
        <p14:creationId xmlns:p14="http://schemas.microsoft.com/office/powerpoint/2010/main" val="3860702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Uses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Prototype a front panel with virtual buttons for a FPGA Design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Monitor results of changing design constants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Extensive TCL scripting support to create custom automated design control interfaces</a:t>
            </a:r>
          </a:p>
        </p:txBody>
      </p:sp>
    </p:spTree>
    <p:extLst>
      <p:ext uri="{BB962C8B-B14F-4D97-AF65-F5344CB8AC3E}">
        <p14:creationId xmlns:p14="http://schemas.microsoft.com/office/powerpoint/2010/main" val="3706132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/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 err="1">
                <a:solidFill>
                  <a:schemeClr val="bg1">
                    <a:alpha val="90000"/>
                  </a:schemeClr>
                </a:solidFill>
              </a:rPr>
              <a:t>SignalTap</a:t>
            </a:r>
            <a:endParaRPr lang="en-US" dirty="0">
              <a:solidFill>
                <a:schemeClr val="bg1">
                  <a:alpha val="90000"/>
                </a:schemeClr>
              </a:soli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>
                <a:solidFill>
                  <a:schemeClr val="bg1">
                    <a:alpha val="90000"/>
                  </a:schemeClr>
                </a:solidFill>
              </a:rPr>
              <a:t>Embedded Logic Analyzer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34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96F9D2-E9FC-4226-80A0-12CB4380E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3D098-6A89-41F3-8428-60457DD1A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5613" y="965580"/>
            <a:ext cx="8229600" cy="3425825"/>
          </a:xfrm>
        </p:spPr>
        <p:txBody>
          <a:bodyPr/>
          <a:lstStyle/>
          <a:p>
            <a:r>
              <a:rPr lang="en-US" dirty="0"/>
              <a:t>+ Easily monitor signals – using simple to elaborate triggering schemes</a:t>
            </a:r>
          </a:p>
          <a:p>
            <a:r>
              <a:rPr lang="en-US" dirty="0"/>
              <a:t>+ No external equipment required</a:t>
            </a:r>
          </a:p>
          <a:p>
            <a:r>
              <a:rPr lang="en-US" dirty="0"/>
              <a:t>+ Don’t need to figure out stimulus since its based on actual hardware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Uses up lots of memory resources inside the chip</a:t>
            </a:r>
          </a:p>
          <a:p>
            <a:pPr marL="285750" indent="-285750">
              <a:buFontTx/>
              <a:buChar char="-"/>
            </a:pPr>
            <a:r>
              <a:rPr lang="en-US" dirty="0"/>
              <a:t>Can change timing of design</a:t>
            </a:r>
          </a:p>
          <a:p>
            <a:pPr marL="285750" indent="-285750">
              <a:buFontTx/>
              <a:buChar char="-"/>
            </a:pPr>
            <a:r>
              <a:rPr lang="en-US" dirty="0"/>
              <a:t>Requires recompile which takes time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43E5C09-EF01-4139-B3EB-CE45C5E5A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578120"/>
          </a:xfrm>
        </p:spPr>
        <p:txBody>
          <a:bodyPr/>
          <a:lstStyle/>
          <a:p>
            <a:r>
              <a:rPr lang="en-US" dirty="0"/>
              <a:t>Why Signal Tap</a:t>
            </a:r>
          </a:p>
        </p:txBody>
      </p:sp>
    </p:spTree>
    <p:extLst>
      <p:ext uri="{BB962C8B-B14F-4D97-AF65-F5344CB8AC3E}">
        <p14:creationId xmlns:p14="http://schemas.microsoft.com/office/powerpoint/2010/main" val="2089691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5613" y="940360"/>
            <a:ext cx="8228012" cy="34258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Understand and select appropriate debugging tools for FPGA designs.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Hands on use of four different FPGA debug tools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Simulation</a:t>
            </a:r>
          </a:p>
          <a:p>
            <a:pPr marL="8572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Modelsim</a:t>
            </a:r>
            <a:endParaRPr lang="en-US" dirty="0"/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Actual Hardware</a:t>
            </a:r>
          </a:p>
          <a:p>
            <a:pPr marL="857250" lvl="2" indent="-285750">
              <a:buFont typeface="Arial" panose="020B0604020202020204" pitchFamily="34" charset="0"/>
              <a:buChar char="•"/>
            </a:pPr>
            <a:r>
              <a:rPr lang="en-US" dirty="0"/>
              <a:t>In-System Sources and Probes</a:t>
            </a:r>
          </a:p>
          <a:p>
            <a:pPr marL="857250" lvl="2" indent="-285750">
              <a:buFont typeface="Arial" panose="020B0604020202020204" pitchFamily="34" charset="0"/>
              <a:buChar char="•"/>
            </a:pPr>
            <a:r>
              <a:rPr lang="en-US" dirty="0"/>
              <a:t>Signal Tap Logic Analyzer</a:t>
            </a:r>
          </a:p>
          <a:p>
            <a:pPr marL="857250" lvl="2" indent="-285750">
              <a:buFont typeface="Arial" panose="020B0604020202020204" pitchFamily="34" charset="0"/>
              <a:buChar char="•"/>
            </a:pPr>
            <a:r>
              <a:rPr lang="en-US" dirty="0"/>
              <a:t>System Console Instrumentation</a:t>
            </a:r>
          </a:p>
        </p:txBody>
      </p:sp>
    </p:spTree>
    <p:extLst>
      <p:ext uri="{BB962C8B-B14F-4D97-AF65-F5344CB8AC3E}">
        <p14:creationId xmlns:p14="http://schemas.microsoft.com/office/powerpoint/2010/main" val="235511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55613" y="919306"/>
            <a:ext cx="4006851" cy="3425825"/>
          </a:xfrm>
        </p:spPr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System-level debug</a:t>
            </a:r>
          </a:p>
          <a:p>
            <a:pPr lvl="1"/>
            <a:r>
              <a:rPr lang="en-US" dirty="0"/>
              <a:t>Can store large quantities of data</a:t>
            </a:r>
          </a:p>
          <a:p>
            <a:pPr lvl="1"/>
            <a:r>
              <a:rPr lang="en-US" dirty="0"/>
              <a:t>Flexible trigger condition</a:t>
            </a:r>
          </a:p>
          <a:p>
            <a:pPr marL="0" lvl="1" indent="0">
              <a:buNone/>
            </a:pPr>
            <a:endParaRPr lang="en-US" dirty="0"/>
          </a:p>
          <a:p>
            <a:pPr marL="0" lvl="1" indent="0">
              <a:buNone/>
            </a:pPr>
            <a:endParaRPr lang="en-US" dirty="0"/>
          </a:p>
        </p:txBody>
      </p:sp>
      <p:sp>
        <p:nvSpPr>
          <p:cNvPr id="7" name="Content Placeholder 4"/>
          <p:cNvSpPr>
            <a:spLocks noGrp="1"/>
          </p:cNvSpPr>
          <p:nvPr>
            <p:ph sz="half" idx="13"/>
          </p:nvPr>
        </p:nvSpPr>
        <p:spPr>
          <a:xfrm>
            <a:off x="4678363" y="919306"/>
            <a:ext cx="4005264" cy="3425825"/>
          </a:xfrm>
        </p:spPr>
        <p:txBody>
          <a:bodyPr/>
          <a:lstStyle/>
          <a:p>
            <a:r>
              <a:rPr lang="en-US" dirty="0"/>
              <a:t>Cons</a:t>
            </a:r>
          </a:p>
          <a:p>
            <a:pPr lvl="1"/>
            <a:r>
              <a:rPr lang="en-US" dirty="0"/>
              <a:t>Signals must be physically accessible on the board by a probe</a:t>
            </a:r>
          </a:p>
          <a:p>
            <a:pPr lvl="1"/>
            <a:r>
              <a:rPr lang="en-US" dirty="0"/>
              <a:t>FPGA must have available I/O</a:t>
            </a:r>
          </a:p>
          <a:p>
            <a:pPr lvl="1"/>
            <a:r>
              <a:rPr lang="en-US" dirty="0"/>
              <a:t>If you need a new signal that isn’t accessible, you must make a new board</a:t>
            </a:r>
          </a:p>
          <a:p>
            <a:pPr lvl="1"/>
            <a:r>
              <a:rPr lang="en-US" dirty="0"/>
              <a:t>Probe equipment can potentially effect signal integrity</a:t>
            </a:r>
          </a:p>
          <a:p>
            <a:pPr lvl="2"/>
            <a:r>
              <a:rPr lang="en-US" dirty="0"/>
              <a:t>High quality probes prevents this, but tend to be expensive</a:t>
            </a:r>
          </a:p>
          <a:p>
            <a:pPr lvl="1"/>
            <a:r>
              <a:rPr lang="en-US" dirty="0"/>
              <a:t>Equipment expensive for hobbyist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 of a Design with an </a:t>
            </a:r>
            <a:r>
              <a:rPr lang="en-US" u="sng" dirty="0"/>
              <a:t>External</a:t>
            </a:r>
            <a:r>
              <a:rPr lang="en-US" dirty="0"/>
              <a:t> Logic Analyzer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B0FF5C-8229-4978-8F06-222E2D5ABF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61628" y="2916236"/>
            <a:ext cx="1509687" cy="157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42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 Tap Logic Analyzer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3"/>
          </p:nvPr>
        </p:nvSpPr>
        <p:spPr>
          <a:xfrm>
            <a:off x="457201" y="836180"/>
            <a:ext cx="8228012" cy="3425825"/>
          </a:xfrm>
        </p:spPr>
        <p:txBody>
          <a:bodyPr/>
          <a:lstStyle/>
          <a:p>
            <a:r>
              <a:rPr lang="en-US" dirty="0" err="1"/>
              <a:t>SignalTap</a:t>
            </a:r>
            <a:r>
              <a:rPr lang="en-US" dirty="0"/>
              <a:t> is a logic analyzer made of available resources </a:t>
            </a:r>
            <a:r>
              <a:rPr lang="en-US" i="1" dirty="0"/>
              <a:t>inside </a:t>
            </a:r>
            <a:r>
              <a:rPr lang="en-US" dirty="0"/>
              <a:t>the FPGA</a:t>
            </a:r>
          </a:p>
          <a:p>
            <a:pPr lvl="1"/>
            <a:r>
              <a:rPr lang="en-US" dirty="0"/>
              <a:t>Uses available logic elements to implement the Logic Analyzer</a:t>
            </a:r>
          </a:p>
          <a:p>
            <a:pPr lvl="1"/>
            <a:r>
              <a:rPr lang="en-US" dirty="0"/>
              <a:t>Samples on-chip signals on the rising edge of a specified clock signal</a:t>
            </a:r>
          </a:p>
          <a:p>
            <a:pPr lvl="1"/>
            <a:r>
              <a:rPr lang="en-US" dirty="0"/>
              <a:t>View captured data through the standard JTAG connection typically used for programming the device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DA4D17-8110-425D-9101-88653B4CE65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309336" y="3035478"/>
            <a:ext cx="1509687" cy="1573657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EA72ECB-0ADB-4605-8CC1-2DDC6F2ADEC6}"/>
              </a:ext>
            </a:extLst>
          </p:cNvPr>
          <p:cNvGrpSpPr>
            <a:grpSpLocks noChangeAspect="1"/>
          </p:cNvGrpSpPr>
          <p:nvPr/>
        </p:nvGrpSpPr>
        <p:grpSpPr>
          <a:xfrm>
            <a:off x="5714184" y="3084022"/>
            <a:ext cx="1544512" cy="1545128"/>
            <a:chOff x="9774808" y="2087867"/>
            <a:chExt cx="1970882" cy="1971675"/>
          </a:xfrm>
        </p:grpSpPr>
        <p:pic>
          <p:nvPicPr>
            <p:cNvPr id="9" name="Picture 5" descr="D:\logos arrangement\Device Chips\Altera\Altera_device_top.png">
              <a:extLst>
                <a:ext uri="{FF2B5EF4-FFF2-40B4-BE49-F238E27FC236}">
                  <a16:creationId xmlns:a16="http://schemas.microsoft.com/office/drawing/2014/main" id="{44E31059-DA6E-46C0-BE8A-9B7FF0FFF636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74808" y="2087867"/>
              <a:ext cx="1970882" cy="1971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0" descr="D:\logos arrangement\Product Logos\Arria\Arria_10\arria10.png">
              <a:extLst>
                <a:ext uri="{FF2B5EF4-FFF2-40B4-BE49-F238E27FC236}">
                  <a16:creationId xmlns:a16="http://schemas.microsoft.com/office/drawing/2014/main" id="{9A7E2F06-407E-46F3-9774-4437C3391F3A}"/>
                </a:ext>
              </a:extLst>
            </p:cNvPr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38550" y="3194134"/>
              <a:ext cx="1443398" cy="5517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4788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9.87654E-7 L 0.46302 0.01945 " pathEditMode="relative" rAng="0" ptsTypes="AA">
                                      <p:cBhvr>
                                        <p:cTn id="9" dur="1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73" y="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Pros:</a:t>
            </a:r>
          </a:p>
          <a:p>
            <a:pPr lvl="1"/>
            <a:r>
              <a:rPr lang="en-US" dirty="0"/>
              <a:t>Tap signals buried deep in the design</a:t>
            </a:r>
          </a:p>
          <a:p>
            <a:pPr lvl="1"/>
            <a:r>
              <a:rPr lang="en-US" dirty="0"/>
              <a:t>No unassigned I/</a:t>
            </a:r>
            <a:r>
              <a:rPr lang="en-US" dirty="0" err="1"/>
              <a:t>Os</a:t>
            </a:r>
            <a:r>
              <a:rPr lang="en-US" dirty="0"/>
              <a:t> or routing needed</a:t>
            </a:r>
          </a:p>
          <a:p>
            <a:pPr lvl="1"/>
            <a:r>
              <a:rPr lang="en-US" dirty="0"/>
              <a:t>Comes free with all versions of Quartus, no external test equipment required</a:t>
            </a:r>
          </a:p>
          <a:p>
            <a:pPr lvl="1"/>
            <a:r>
              <a:rPr lang="en-US" dirty="0"/>
              <a:t>Tap new signals with the same board by reconfiguring, recompiling, and reprogramming (no re-spin!)</a:t>
            </a:r>
          </a:p>
          <a:p>
            <a:pPr marL="0" lvl="1" indent="0">
              <a:buNone/>
            </a:pPr>
            <a:endParaRPr lang="en-US" dirty="0"/>
          </a:p>
          <a:p>
            <a:pPr marL="0" lvl="1" indent="0">
              <a:buNone/>
            </a:pPr>
            <a:endParaRPr lang="en-US" dirty="0"/>
          </a:p>
        </p:txBody>
      </p:sp>
      <p:sp>
        <p:nvSpPr>
          <p:cNvPr id="7" name="Content Placeholder 4"/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  <a:p>
            <a:pPr lvl="1"/>
            <a:r>
              <a:rPr lang="en-US" dirty="0"/>
              <a:t>Requires additional device resources (memory and logic elements) – doesn’t change base function, but changes timing</a:t>
            </a:r>
          </a:p>
          <a:p>
            <a:pPr lvl="1"/>
            <a:r>
              <a:rPr lang="en-US" dirty="0"/>
              <a:t>Must have an active JTAG connection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 of a Design with Signal Tap </a:t>
            </a:r>
          </a:p>
        </p:txBody>
      </p:sp>
    </p:spTree>
    <p:extLst>
      <p:ext uri="{BB962C8B-B14F-4D97-AF65-F5344CB8AC3E}">
        <p14:creationId xmlns:p14="http://schemas.microsoft.com/office/powerpoint/2010/main" val="114737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icture 83">
            <a:extLst>
              <a:ext uri="{FF2B5EF4-FFF2-40B4-BE49-F238E27FC236}">
                <a16:creationId xmlns:a16="http://schemas.microsoft.com/office/drawing/2014/main" id="{129ADD9C-2950-48B5-A2AA-C90163445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988" y="743188"/>
            <a:ext cx="7464850" cy="3817254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407F9F7-E6A5-4B45-AEEF-65B4DBAE8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99842"/>
            <a:ext cx="8229600" cy="540238"/>
          </a:xfrm>
        </p:spPr>
        <p:txBody>
          <a:bodyPr/>
          <a:lstStyle/>
          <a:p>
            <a:r>
              <a:rPr lang="en-US" dirty="0"/>
              <a:t>What is Signal Tap ?</a:t>
            </a:r>
          </a:p>
        </p:txBody>
      </p:sp>
    </p:spTree>
    <p:extLst>
      <p:ext uri="{BB962C8B-B14F-4D97-AF65-F5344CB8AC3E}">
        <p14:creationId xmlns:p14="http://schemas.microsoft.com/office/powerpoint/2010/main" val="40080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555684-74B0-4194-A0E9-62B5E8049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D4711-AF78-47C5-89E2-A72914D0AB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9670" y="952733"/>
            <a:ext cx="8229600" cy="1623695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sz="2000" dirty="0"/>
              <a:t>Use Signal Tap  file (.</a:t>
            </a:r>
            <a:r>
              <a:rPr lang="en-US" sz="2000" dirty="0" err="1"/>
              <a:t>stp</a:t>
            </a:r>
            <a:r>
              <a:rPr lang="en-US" sz="2000" dirty="0"/>
              <a:t>) (</a:t>
            </a:r>
            <a:r>
              <a:rPr lang="en-US" sz="2000" i="1" dirty="0"/>
              <a:t>recommended)</a:t>
            </a:r>
          </a:p>
          <a:p>
            <a:pPr marL="914400" lvl="2" indent="-342900">
              <a:buFont typeface="Wingdings" panose="05000000000000000000" pitchFamily="2" charset="2"/>
              <a:buChar char="§"/>
            </a:pPr>
            <a:r>
              <a:rPr lang="en-US" sz="1600" dirty="0"/>
              <a:t>Creates a file (.</a:t>
            </a:r>
            <a:r>
              <a:rPr lang="en-US" sz="1600" dirty="0" err="1"/>
              <a:t>stp</a:t>
            </a:r>
            <a:r>
              <a:rPr lang="en-US" sz="1600" dirty="0"/>
              <a:t>) separate from design files</a:t>
            </a:r>
          </a:p>
          <a:p>
            <a:pPr marL="914400" lvl="2" indent="-342900">
              <a:buFont typeface="Wingdings" panose="05000000000000000000" pitchFamily="2" charset="2"/>
              <a:buChar char="§"/>
            </a:pPr>
            <a:r>
              <a:rPr lang="en-US" sz="1600" dirty="0"/>
              <a:t>Convenient features and GUI</a:t>
            </a:r>
          </a:p>
          <a:p>
            <a:pPr lvl="2" indent="0">
              <a:buNone/>
            </a:pPr>
            <a:endParaRPr lang="en-US" sz="1600" i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6B6051D-F147-4722-94FA-3A102D946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Signal Tap  instance in two ways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E951CE2-155C-4676-97F2-20214B652BB5}"/>
              </a:ext>
            </a:extLst>
          </p:cNvPr>
          <p:cNvSpPr txBox="1">
            <a:spLocks/>
          </p:cNvSpPr>
          <p:nvPr/>
        </p:nvSpPr>
        <p:spPr>
          <a:xfrm>
            <a:off x="259670" y="2767219"/>
            <a:ext cx="8229600" cy="161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None/>
              <a:defRPr lang="en-US" sz="1800" b="0" kern="1200" dirty="0" smtClean="0">
                <a:solidFill>
                  <a:srgbClr val="0071C5"/>
                </a:solidFill>
                <a:latin typeface="+mn-lt"/>
                <a:ea typeface="+mn-ea"/>
                <a:cs typeface="Intel Clear" panose="020B0604020203020204" pitchFamily="34" charset="0"/>
              </a:defRPr>
            </a:lvl1pPr>
            <a:lvl2pPr marL="225425" indent="-225425" algn="l" defTabSz="457200" rtl="0" eaLnBrk="1" latinLnBrk="0" hangingPunct="1">
              <a:spcBef>
                <a:spcPts val="1200"/>
              </a:spcBef>
              <a:buFont typeface="Wingdings" charset="2"/>
              <a:buChar char="§"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2pPr>
            <a:lvl3pPr marL="571500" indent="-228600" algn="l" defTabSz="457200" rtl="0" eaLnBrk="1" latinLnBrk="0" hangingPunct="1">
              <a:spcBef>
                <a:spcPts val="800"/>
              </a:spcBef>
              <a:buFont typeface="Intel Clear" panose="020B0604020203020204" pitchFamily="34" charset="0"/>
              <a:buChar char="–"/>
              <a:defRPr lang="en-US" sz="1400" kern="1200" dirty="0" smtClean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3pPr>
            <a:lvl4pPr marL="969963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lang="en-US" sz="1200" kern="1200" dirty="0" smtClean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4pPr>
            <a:lvl5pPr marL="1319213" indent="-228600" algn="l" defTabSz="45720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lang="en-US" sz="1200" kern="1200" dirty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2. Use IP Catalog and IP Parameter Editor</a:t>
            </a:r>
          </a:p>
          <a:p>
            <a:pPr marL="857250" lvl="2" indent="-285750">
              <a:buFont typeface="Wingdings" panose="05000000000000000000" pitchFamily="2" charset="2"/>
              <a:buChar char="§"/>
            </a:pPr>
            <a:r>
              <a:rPr lang="en-US" sz="1600" dirty="0"/>
              <a:t>Manually instantiate </a:t>
            </a:r>
            <a:r>
              <a:rPr lang="en-US" sz="1600" b="1" dirty="0" err="1"/>
              <a:t>altera_signaltap_ii_logic_analyzer</a:t>
            </a:r>
            <a:r>
              <a:rPr lang="en-US" sz="1600" b="1" dirty="0"/>
              <a:t> </a:t>
            </a:r>
            <a:r>
              <a:rPr lang="en-US" sz="1600" dirty="0"/>
              <a:t>IP core directly into HDL code or </a:t>
            </a:r>
            <a:r>
              <a:rPr lang="en-US" sz="1600" dirty="0" err="1"/>
              <a:t>Qsys</a:t>
            </a:r>
            <a:r>
              <a:rPr lang="en-US" sz="1600" dirty="0"/>
              <a:t> (Platform Designer)</a:t>
            </a:r>
          </a:p>
          <a:p>
            <a:pPr marL="857250" lvl="2" indent="-285750">
              <a:buFont typeface="Wingdings" panose="05000000000000000000" pitchFamily="2" charset="2"/>
              <a:buChar char="§"/>
            </a:pPr>
            <a:r>
              <a:rPr lang="en-US" sz="1600" dirty="0"/>
              <a:t>Ties the ELA to the signals directly in RTL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B42FC1-0DDF-4688-9C3A-DE69EBF0F5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952" y="3688702"/>
            <a:ext cx="1674014" cy="10629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47873" t="32242" r="47873" b="36586"/>
          <a:stretch/>
        </p:blipFill>
        <p:spPr>
          <a:xfrm>
            <a:off x="6490138" y="895901"/>
            <a:ext cx="1341933" cy="204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66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62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-65" charset="-128"/>
              </a:rPr>
              <a:t>Signal Tap  Logic Analyzer Window</a:t>
            </a:r>
          </a:p>
        </p:txBody>
      </p:sp>
      <p:sp>
        <p:nvSpPr>
          <p:cNvPr id="76804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20C247-1B16-476A-B570-ACE5D34DC995}" type="slidenum">
              <a:rPr lang="en-US"/>
              <a:pPr/>
              <a:t>25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2241520-FB98-4E3B-ACF5-46647109D0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858" y="845820"/>
            <a:ext cx="6020133" cy="3810065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B79D840-BB99-4773-92BE-1C6CF0C52EEA}"/>
              </a:ext>
            </a:extLst>
          </p:cNvPr>
          <p:cNvSpPr txBox="1">
            <a:spLocks/>
          </p:cNvSpPr>
          <p:nvPr/>
        </p:nvSpPr>
        <p:spPr>
          <a:xfrm>
            <a:off x="347013" y="1037939"/>
            <a:ext cx="2318067" cy="342582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None/>
              <a:defRPr sz="1800" b="0" kern="1200">
                <a:solidFill>
                  <a:srgbClr val="0071C5"/>
                </a:solidFill>
                <a:latin typeface="+mn-lt"/>
                <a:ea typeface="+mn-ea"/>
                <a:cs typeface="Intel Clear" panose="020B0604020203020204" pitchFamily="34" charset="0"/>
              </a:defRPr>
            </a:lvl1pPr>
            <a:lvl2pPr marL="225425" indent="-225425" algn="l" defTabSz="457200" rtl="0" eaLnBrk="1" latinLnBrk="0" hangingPunct="1">
              <a:spcBef>
                <a:spcPts val="1200"/>
              </a:spcBef>
              <a:buFont typeface="Wingdings" charset="2"/>
              <a:buChar char="§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2pPr>
            <a:lvl3pPr marL="571500" indent="-228600" algn="l" defTabSz="457200" rtl="0" eaLnBrk="1" latinLnBrk="0" hangingPunct="1">
              <a:spcBef>
                <a:spcPts val="800"/>
              </a:spcBef>
              <a:buFont typeface="Intel Clear" panose="020B0604020203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3pPr>
            <a:lvl4pPr marL="969963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4pPr>
            <a:lvl5pPr marL="1319213" indent="-228600" algn="l" defTabSz="45720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Instance Manager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Identifies which instance is being edited in the GUI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Enable/Disable instances quickly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Gives status and resource utilization (LEs and memory)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93CE5-5C19-494E-9D51-4A305C66DD85}"/>
              </a:ext>
            </a:extLst>
          </p:cNvPr>
          <p:cNvSpPr/>
          <p:nvPr/>
        </p:nvSpPr>
        <p:spPr>
          <a:xfrm>
            <a:off x="2924858" y="1379220"/>
            <a:ext cx="4062682" cy="746760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92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627" name="Rectangle 3"/>
          <p:cNvSpPr>
            <a:spLocks noGrp="1" noChangeArrowheads="1"/>
          </p:cNvSpPr>
          <p:nvPr>
            <p:ph type="title"/>
          </p:nvPr>
        </p:nvSpPr>
        <p:spPr>
          <a:xfrm>
            <a:off x="455613" y="310130"/>
            <a:ext cx="8229600" cy="868680"/>
          </a:xfrm>
        </p:spPr>
        <p:txBody>
          <a:bodyPr/>
          <a:lstStyle/>
          <a:p>
            <a:r>
              <a:rPr lang="en-US" dirty="0">
                <a:ea typeface="ＭＳ Ｐゴシック" pitchFamily="-65" charset="-128"/>
              </a:rPr>
              <a:t>Signal Tap  Logic Analyzer Window</a:t>
            </a:r>
          </a:p>
        </p:txBody>
      </p:sp>
      <p:sp>
        <p:nvSpPr>
          <p:cNvPr id="76804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20C247-1B16-476A-B570-ACE5D34DC995}" type="slidenum">
              <a:rPr lang="en-US"/>
              <a:pPr/>
              <a:t>26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2241520-FB98-4E3B-ACF5-46647109D0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858" y="845820"/>
            <a:ext cx="6020133" cy="3810065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B79D840-BB99-4773-92BE-1C6CF0C52EEA}"/>
              </a:ext>
            </a:extLst>
          </p:cNvPr>
          <p:cNvSpPr txBox="1">
            <a:spLocks/>
          </p:cNvSpPr>
          <p:nvPr/>
        </p:nvSpPr>
        <p:spPr>
          <a:xfrm>
            <a:off x="455613" y="1203325"/>
            <a:ext cx="2318067" cy="342582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None/>
              <a:defRPr sz="1800" b="0" kern="1200">
                <a:solidFill>
                  <a:srgbClr val="0071C5"/>
                </a:solidFill>
                <a:latin typeface="+mn-lt"/>
                <a:ea typeface="+mn-ea"/>
                <a:cs typeface="Intel Clear" panose="020B0604020203020204" pitchFamily="34" charset="0"/>
              </a:defRPr>
            </a:lvl1pPr>
            <a:lvl2pPr marL="225425" indent="-225425" algn="l" defTabSz="457200" rtl="0" eaLnBrk="1" latinLnBrk="0" hangingPunct="1">
              <a:spcBef>
                <a:spcPts val="1200"/>
              </a:spcBef>
              <a:buFont typeface="Wingdings" charset="2"/>
              <a:buChar char="§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2pPr>
            <a:lvl3pPr marL="571500" indent="-228600" algn="l" defTabSz="457200" rtl="0" eaLnBrk="1" latinLnBrk="0" hangingPunct="1">
              <a:spcBef>
                <a:spcPts val="800"/>
              </a:spcBef>
              <a:buFont typeface="Intel Clear" panose="020B0604020203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3pPr>
            <a:lvl4pPr marL="969963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4pPr>
            <a:lvl5pPr marL="1319213" indent="-228600" algn="l" defTabSz="45720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JTAG Chain Configuration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Built in “Programmer”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Scans the JTAG chain and identifies available devices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93CE5-5C19-494E-9D51-4A305C66DD85}"/>
              </a:ext>
            </a:extLst>
          </p:cNvPr>
          <p:cNvSpPr/>
          <p:nvPr/>
        </p:nvSpPr>
        <p:spPr>
          <a:xfrm flipH="1">
            <a:off x="6987539" y="1379220"/>
            <a:ext cx="1957451" cy="746760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3C7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8566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627" name="Rectangle 3"/>
          <p:cNvSpPr>
            <a:spLocks noGrp="1" noChangeArrowheads="1"/>
          </p:cNvSpPr>
          <p:nvPr>
            <p:ph type="title"/>
          </p:nvPr>
        </p:nvSpPr>
        <p:spPr>
          <a:xfrm>
            <a:off x="455613" y="310130"/>
            <a:ext cx="8229600" cy="868680"/>
          </a:xfrm>
        </p:spPr>
        <p:txBody>
          <a:bodyPr/>
          <a:lstStyle/>
          <a:p>
            <a:r>
              <a:rPr lang="en-US" dirty="0">
                <a:ea typeface="ＭＳ Ｐゴシック" pitchFamily="-65" charset="-128"/>
              </a:rPr>
              <a:t>Signal Tap  Logic Analyzer Window</a:t>
            </a:r>
          </a:p>
        </p:txBody>
      </p:sp>
      <p:sp>
        <p:nvSpPr>
          <p:cNvPr id="76804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20C247-1B16-476A-B570-ACE5D34DC995}" type="slidenum">
              <a:rPr lang="en-US"/>
              <a:pPr/>
              <a:t>27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2241520-FB98-4E3B-ACF5-46647109D0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858" y="845820"/>
            <a:ext cx="6020133" cy="3810065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B79D840-BB99-4773-92BE-1C6CF0C52EEA}"/>
              </a:ext>
            </a:extLst>
          </p:cNvPr>
          <p:cNvSpPr txBox="1">
            <a:spLocks/>
          </p:cNvSpPr>
          <p:nvPr/>
        </p:nvSpPr>
        <p:spPr>
          <a:xfrm>
            <a:off x="455613" y="1203325"/>
            <a:ext cx="2318067" cy="342582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None/>
              <a:defRPr sz="1800" b="0" kern="1200">
                <a:solidFill>
                  <a:srgbClr val="0071C5"/>
                </a:solidFill>
                <a:latin typeface="+mn-lt"/>
                <a:ea typeface="+mn-ea"/>
                <a:cs typeface="Intel Clear" panose="020B0604020203020204" pitchFamily="34" charset="0"/>
              </a:defRPr>
            </a:lvl1pPr>
            <a:lvl2pPr marL="225425" indent="-225425" algn="l" defTabSz="457200" rtl="0" eaLnBrk="1" latinLnBrk="0" hangingPunct="1">
              <a:spcBef>
                <a:spcPts val="1200"/>
              </a:spcBef>
              <a:buFont typeface="Wingdings" charset="2"/>
              <a:buChar char="§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2pPr>
            <a:lvl3pPr marL="571500" indent="-228600" algn="l" defTabSz="457200" rtl="0" eaLnBrk="1" latinLnBrk="0" hangingPunct="1">
              <a:spcBef>
                <a:spcPts val="800"/>
              </a:spcBef>
              <a:buFont typeface="Intel Clear" panose="020B0604020203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3pPr>
            <a:lvl4pPr marL="969963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4pPr>
            <a:lvl5pPr marL="1319213" indent="-228600" algn="l" defTabSz="45720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Nodes List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Use the Node Finder to add signals to be tapped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Automatically groups busses together and create custom groups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003C7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003C7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93CE5-5C19-494E-9D51-4A305C66DD85}"/>
              </a:ext>
            </a:extLst>
          </p:cNvPr>
          <p:cNvSpPr/>
          <p:nvPr/>
        </p:nvSpPr>
        <p:spPr>
          <a:xfrm>
            <a:off x="3032760" y="2225040"/>
            <a:ext cx="1249680" cy="1409700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3C7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593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627" name="Rectangle 3"/>
          <p:cNvSpPr>
            <a:spLocks noGrp="1" noChangeArrowheads="1"/>
          </p:cNvSpPr>
          <p:nvPr>
            <p:ph type="title"/>
          </p:nvPr>
        </p:nvSpPr>
        <p:spPr>
          <a:xfrm>
            <a:off x="291983" y="79375"/>
            <a:ext cx="8229600" cy="868680"/>
          </a:xfrm>
        </p:spPr>
        <p:txBody>
          <a:bodyPr/>
          <a:lstStyle/>
          <a:p>
            <a:r>
              <a:rPr lang="en-US" dirty="0">
                <a:ea typeface="ＭＳ Ｐゴシック" pitchFamily="-65" charset="-128"/>
              </a:rPr>
              <a:t>Signal Tap  Logic Analyzer Window</a:t>
            </a:r>
          </a:p>
        </p:txBody>
      </p:sp>
      <p:sp>
        <p:nvSpPr>
          <p:cNvPr id="76804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20C247-1B16-476A-B570-ACE5D34DC995}" type="slidenum">
              <a:rPr lang="en-US"/>
              <a:pPr/>
              <a:t>28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2241520-FB98-4E3B-ACF5-46647109D0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7798" y="664144"/>
            <a:ext cx="6307194" cy="3991742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B79D840-BB99-4773-92BE-1C6CF0C52EEA}"/>
              </a:ext>
            </a:extLst>
          </p:cNvPr>
          <p:cNvSpPr txBox="1">
            <a:spLocks/>
          </p:cNvSpPr>
          <p:nvPr/>
        </p:nvSpPr>
        <p:spPr>
          <a:xfrm>
            <a:off x="230268" y="948055"/>
            <a:ext cx="2469245" cy="342582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None/>
              <a:defRPr sz="1800" b="0" kern="1200">
                <a:solidFill>
                  <a:srgbClr val="0071C5"/>
                </a:solidFill>
                <a:latin typeface="+mn-lt"/>
                <a:ea typeface="+mn-ea"/>
                <a:cs typeface="Intel Clear" panose="020B0604020203020204" pitchFamily="34" charset="0"/>
              </a:defRPr>
            </a:lvl1pPr>
            <a:lvl2pPr marL="225425" indent="-225425" algn="l" defTabSz="457200" rtl="0" eaLnBrk="1" latinLnBrk="0" hangingPunct="1">
              <a:spcBef>
                <a:spcPts val="1200"/>
              </a:spcBef>
              <a:buFont typeface="Wingdings" charset="2"/>
              <a:buChar char="§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2pPr>
            <a:lvl3pPr marL="571500" indent="-228600" algn="l" defTabSz="457200" rtl="0" eaLnBrk="1" latinLnBrk="0" hangingPunct="1">
              <a:spcBef>
                <a:spcPts val="800"/>
              </a:spcBef>
              <a:buFont typeface="Intel Clear" panose="020B0604020203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3pPr>
            <a:lvl4pPr marL="969963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4pPr>
            <a:lvl5pPr marL="1319213" indent="-228600" algn="l" defTabSz="45720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Trigger Conditions and Qualifiers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Data Enable: </a:t>
            </a:r>
            <a:br>
              <a:rPr lang="en-US" sz="1600" dirty="0">
                <a:solidFill>
                  <a:srgbClr val="003C71"/>
                </a:solidFill>
              </a:rPr>
            </a:br>
            <a:r>
              <a:rPr lang="en-US" sz="1600" dirty="0">
                <a:solidFill>
                  <a:srgbClr val="003C71"/>
                </a:solidFill>
              </a:rPr>
              <a:t>Saves signal data (disable to save memory)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Trigger Enable: Signal is part of the trigger condition (disable to save LEs)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93CE5-5C19-494E-9D51-4A305C66DD85}"/>
              </a:ext>
            </a:extLst>
          </p:cNvPr>
          <p:cNvSpPr/>
          <p:nvPr/>
        </p:nvSpPr>
        <p:spPr>
          <a:xfrm flipH="1">
            <a:off x="4282440" y="2225040"/>
            <a:ext cx="2263140" cy="1409700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3C7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53914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627" name="Rectangle 3"/>
          <p:cNvSpPr>
            <a:spLocks noGrp="1" noChangeArrowheads="1"/>
          </p:cNvSpPr>
          <p:nvPr>
            <p:ph type="title"/>
          </p:nvPr>
        </p:nvSpPr>
        <p:spPr>
          <a:xfrm>
            <a:off x="455613" y="310130"/>
            <a:ext cx="8229600" cy="868680"/>
          </a:xfrm>
        </p:spPr>
        <p:txBody>
          <a:bodyPr/>
          <a:lstStyle/>
          <a:p>
            <a:r>
              <a:rPr lang="en-US" dirty="0">
                <a:ea typeface="ＭＳ Ｐゴシック" pitchFamily="-65" charset="-128"/>
              </a:rPr>
              <a:t>Signal Tap  Logic Analyzer Window</a:t>
            </a:r>
          </a:p>
        </p:txBody>
      </p:sp>
      <p:sp>
        <p:nvSpPr>
          <p:cNvPr id="76804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20C247-1B16-476A-B570-ACE5D34DC995}" type="slidenum">
              <a:rPr lang="en-US"/>
              <a:pPr/>
              <a:t>29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2241520-FB98-4E3B-ACF5-46647109D0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858" y="845820"/>
            <a:ext cx="6020133" cy="3810065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B79D840-BB99-4773-92BE-1C6CF0C52EEA}"/>
              </a:ext>
            </a:extLst>
          </p:cNvPr>
          <p:cNvSpPr txBox="1">
            <a:spLocks/>
          </p:cNvSpPr>
          <p:nvPr/>
        </p:nvSpPr>
        <p:spPr>
          <a:xfrm>
            <a:off x="195835" y="821472"/>
            <a:ext cx="2469245" cy="342582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None/>
              <a:defRPr sz="1800" b="0" kern="1200">
                <a:solidFill>
                  <a:srgbClr val="0071C5"/>
                </a:solidFill>
                <a:latin typeface="+mn-lt"/>
                <a:ea typeface="+mn-ea"/>
                <a:cs typeface="Intel Clear" panose="020B0604020203020204" pitchFamily="34" charset="0"/>
              </a:defRPr>
            </a:lvl1pPr>
            <a:lvl2pPr marL="225425" indent="-225425" algn="l" defTabSz="457200" rtl="0" eaLnBrk="1" latinLnBrk="0" hangingPunct="1">
              <a:spcBef>
                <a:spcPts val="1200"/>
              </a:spcBef>
              <a:buFont typeface="Wingdings" charset="2"/>
              <a:buChar char="§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2pPr>
            <a:lvl3pPr marL="571500" indent="-228600" algn="l" defTabSz="457200" rtl="0" eaLnBrk="1" latinLnBrk="0" hangingPunct="1">
              <a:spcBef>
                <a:spcPts val="800"/>
              </a:spcBef>
              <a:buFont typeface="Intel Clear" panose="020B0604020203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3pPr>
            <a:lvl4pPr marL="969963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4pPr>
            <a:lvl5pPr marL="1319213" indent="-228600" algn="l" defTabSz="45720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Trigger Conditions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Add up to 10 trigger conditions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Choose how every node is compared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003C71"/>
              </a:solidFill>
            </a:endParaRPr>
          </a:p>
          <a:p>
            <a:endParaRPr lang="en-US" sz="1600" dirty="0">
              <a:solidFill>
                <a:srgbClr val="003C7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003C7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93CE5-5C19-494E-9D51-4A305C66DD85}"/>
              </a:ext>
            </a:extLst>
          </p:cNvPr>
          <p:cNvSpPr/>
          <p:nvPr/>
        </p:nvSpPr>
        <p:spPr>
          <a:xfrm flipH="1">
            <a:off x="5265420" y="2293002"/>
            <a:ext cx="1280160" cy="327660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3C7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860BD1-3FC7-43DB-B375-4054198C6F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7537" y="1699260"/>
            <a:ext cx="1333616" cy="167654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4C7C58E-DCF1-4FA1-AE1B-AC15388E6B37}"/>
              </a:ext>
            </a:extLst>
          </p:cNvPr>
          <p:cNvSpPr/>
          <p:nvPr/>
        </p:nvSpPr>
        <p:spPr>
          <a:xfrm>
            <a:off x="7139437" y="1691640"/>
            <a:ext cx="1371716" cy="1706880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B8AFC5-65F0-480E-AA43-0E485CAA2AAD}"/>
              </a:ext>
            </a:extLst>
          </p:cNvPr>
          <p:cNvCxnSpPr/>
          <p:nvPr/>
        </p:nvCxnSpPr>
        <p:spPr>
          <a:xfrm flipV="1">
            <a:off x="6545580" y="1691640"/>
            <a:ext cx="593857" cy="609600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55019AB-14BC-4CBF-B6FC-958D1E220CA3}"/>
              </a:ext>
            </a:extLst>
          </p:cNvPr>
          <p:cNvCxnSpPr>
            <a:cxnSpLocks/>
          </p:cNvCxnSpPr>
          <p:nvPr/>
        </p:nvCxnSpPr>
        <p:spPr>
          <a:xfrm>
            <a:off x="6545580" y="2628900"/>
            <a:ext cx="593857" cy="769620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81588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/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>
                <a:solidFill>
                  <a:schemeClr val="bg1">
                    <a:alpha val="90000"/>
                  </a:schemeClr>
                </a:solidFill>
              </a:rPr>
              <a:t>Simulation with </a:t>
            </a:r>
            <a:r>
              <a:rPr lang="en-US" dirty="0" err="1">
                <a:solidFill>
                  <a:schemeClr val="bg1">
                    <a:alpha val="90000"/>
                  </a:schemeClr>
                </a:solidFill>
              </a:rPr>
              <a:t>ModelSim</a:t>
            </a:r>
            <a:endParaRPr lang="en-US" dirty="0">
              <a:solidFill>
                <a:schemeClr val="bg1">
                  <a:alpha val="90000"/>
                </a:schemeClr>
              </a:soli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96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627" name="Rectangle 3"/>
          <p:cNvSpPr>
            <a:spLocks noGrp="1" noChangeArrowheads="1"/>
          </p:cNvSpPr>
          <p:nvPr>
            <p:ph type="title"/>
          </p:nvPr>
        </p:nvSpPr>
        <p:spPr>
          <a:xfrm>
            <a:off x="455613" y="310130"/>
            <a:ext cx="8229600" cy="868680"/>
          </a:xfrm>
        </p:spPr>
        <p:txBody>
          <a:bodyPr/>
          <a:lstStyle/>
          <a:p>
            <a:r>
              <a:rPr lang="en-US" dirty="0">
                <a:ea typeface="ＭＳ Ｐゴシック" pitchFamily="-65" charset="-128"/>
              </a:rPr>
              <a:t>Signal Tap  Logic Analyzer Window</a:t>
            </a:r>
          </a:p>
        </p:txBody>
      </p:sp>
      <p:sp>
        <p:nvSpPr>
          <p:cNvPr id="76804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20C247-1B16-476A-B570-ACE5D34DC995}" type="slidenum">
              <a:rPr lang="en-US"/>
              <a:pPr/>
              <a:t>30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2241520-FB98-4E3B-ACF5-46647109D0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858" y="845820"/>
            <a:ext cx="6020133" cy="3810065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B79D840-BB99-4773-92BE-1C6CF0C52EEA}"/>
              </a:ext>
            </a:extLst>
          </p:cNvPr>
          <p:cNvSpPr txBox="1">
            <a:spLocks/>
          </p:cNvSpPr>
          <p:nvPr/>
        </p:nvSpPr>
        <p:spPr>
          <a:xfrm>
            <a:off x="455613" y="1203325"/>
            <a:ext cx="2469245" cy="342582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None/>
              <a:defRPr sz="1800" b="0" kern="1200">
                <a:solidFill>
                  <a:srgbClr val="0071C5"/>
                </a:solidFill>
                <a:latin typeface="+mn-lt"/>
                <a:ea typeface="+mn-ea"/>
                <a:cs typeface="Intel Clear" panose="020B0604020203020204" pitchFamily="34" charset="0"/>
              </a:defRPr>
            </a:lvl1pPr>
            <a:lvl2pPr marL="225425" indent="-225425" algn="l" defTabSz="457200" rtl="0" eaLnBrk="1" latinLnBrk="0" hangingPunct="1">
              <a:spcBef>
                <a:spcPts val="1200"/>
              </a:spcBef>
              <a:buFont typeface="Wingdings" charset="2"/>
              <a:buChar char="§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2pPr>
            <a:lvl3pPr marL="571500" indent="-228600" algn="l" defTabSz="457200" rtl="0" eaLnBrk="1" latinLnBrk="0" hangingPunct="1">
              <a:spcBef>
                <a:spcPts val="800"/>
              </a:spcBef>
              <a:buFont typeface="Intel Clear" panose="020B0604020203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3pPr>
            <a:lvl4pPr marL="969963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4pPr>
            <a:lvl5pPr marL="1319213" indent="-228600" algn="l" defTabSz="45720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Trigger Conditions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Add up to 10 trigger conditions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Choose how every node is compared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Choose what action triggers a specific node</a:t>
            </a:r>
          </a:p>
          <a:p>
            <a:endParaRPr lang="en-US" sz="1600" dirty="0">
              <a:solidFill>
                <a:srgbClr val="003C7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600" dirty="0">
              <a:solidFill>
                <a:srgbClr val="003C7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93CE5-5C19-494E-9D51-4A305C66DD85}"/>
              </a:ext>
            </a:extLst>
          </p:cNvPr>
          <p:cNvSpPr/>
          <p:nvPr/>
        </p:nvSpPr>
        <p:spPr>
          <a:xfrm flipH="1">
            <a:off x="5265420" y="2589570"/>
            <a:ext cx="1280160" cy="985652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3C71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B8AFC5-65F0-480E-AA43-0E485CAA2AAD}"/>
              </a:ext>
            </a:extLst>
          </p:cNvPr>
          <p:cNvCxnSpPr>
            <a:cxnSpLocks/>
          </p:cNvCxnSpPr>
          <p:nvPr/>
        </p:nvCxnSpPr>
        <p:spPr>
          <a:xfrm flipH="1" flipV="1">
            <a:off x="3939481" y="918083"/>
            <a:ext cx="1325939" cy="1658332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55019AB-14BC-4CBF-B6FC-958D1E220CA3}"/>
              </a:ext>
            </a:extLst>
          </p:cNvPr>
          <p:cNvCxnSpPr>
            <a:cxnSpLocks/>
          </p:cNvCxnSpPr>
          <p:nvPr/>
        </p:nvCxnSpPr>
        <p:spPr>
          <a:xfrm flipH="1">
            <a:off x="3939481" y="3588377"/>
            <a:ext cx="1316492" cy="995244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31DF06C-9E7D-457A-927E-074059D687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3953" y="918083"/>
            <a:ext cx="1272650" cy="366553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4C7C58E-DCF1-4FA1-AE1B-AC15388E6B37}"/>
              </a:ext>
            </a:extLst>
          </p:cNvPr>
          <p:cNvSpPr/>
          <p:nvPr/>
        </p:nvSpPr>
        <p:spPr>
          <a:xfrm>
            <a:off x="2933953" y="918083"/>
            <a:ext cx="1227708" cy="3665538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468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65B0AD9-7B1B-48BC-A5CF-BB299CA522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858" y="845820"/>
            <a:ext cx="6020133" cy="3810065"/>
          </a:xfrm>
          <a:prstGeom prst="rect">
            <a:avLst/>
          </a:prstGeom>
        </p:spPr>
      </p:pic>
      <p:sp>
        <p:nvSpPr>
          <p:cNvPr id="1306627" name="Rectangle 3"/>
          <p:cNvSpPr>
            <a:spLocks noGrp="1" noChangeArrowheads="1"/>
          </p:cNvSpPr>
          <p:nvPr>
            <p:ph type="title"/>
          </p:nvPr>
        </p:nvSpPr>
        <p:spPr>
          <a:xfrm>
            <a:off x="455613" y="310130"/>
            <a:ext cx="8229600" cy="868680"/>
          </a:xfrm>
        </p:spPr>
        <p:txBody>
          <a:bodyPr/>
          <a:lstStyle/>
          <a:p>
            <a:r>
              <a:rPr lang="en-US" dirty="0">
                <a:ea typeface="ＭＳ Ｐゴシック" pitchFamily="-65" charset="-128"/>
              </a:rPr>
              <a:t>Signal Tap  Logic Analyzer Window</a:t>
            </a:r>
          </a:p>
        </p:txBody>
      </p:sp>
      <p:sp>
        <p:nvSpPr>
          <p:cNvPr id="76804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20C247-1B16-476A-B570-ACE5D34DC995}" type="slidenum">
              <a:rPr lang="en-US"/>
              <a:pPr/>
              <a:t>31</a:t>
            </a:fld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B79D840-BB99-4773-92BE-1C6CF0C52EEA}"/>
              </a:ext>
            </a:extLst>
          </p:cNvPr>
          <p:cNvSpPr txBox="1">
            <a:spLocks/>
          </p:cNvSpPr>
          <p:nvPr/>
        </p:nvSpPr>
        <p:spPr>
          <a:xfrm>
            <a:off x="455613" y="1203325"/>
            <a:ext cx="2384335" cy="342582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None/>
              <a:defRPr sz="1800" b="0" kern="1200">
                <a:solidFill>
                  <a:srgbClr val="0071C5"/>
                </a:solidFill>
                <a:latin typeface="+mn-lt"/>
                <a:ea typeface="+mn-ea"/>
                <a:cs typeface="Intel Clear" panose="020B0604020203020204" pitchFamily="34" charset="0"/>
              </a:defRPr>
            </a:lvl1pPr>
            <a:lvl2pPr marL="225425" indent="-225425" algn="l" defTabSz="457200" rtl="0" eaLnBrk="1" latinLnBrk="0" hangingPunct="1">
              <a:spcBef>
                <a:spcPts val="1200"/>
              </a:spcBef>
              <a:buFont typeface="Wingdings" charset="2"/>
              <a:buChar char="§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2pPr>
            <a:lvl3pPr marL="571500" indent="-228600" algn="l" defTabSz="457200" rtl="0" eaLnBrk="1" latinLnBrk="0" hangingPunct="1">
              <a:spcBef>
                <a:spcPts val="800"/>
              </a:spcBef>
              <a:buFont typeface="Intel Clear" panose="020B0604020203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3pPr>
            <a:lvl4pPr marL="969963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4pPr>
            <a:lvl5pPr marL="1319213" indent="-228600" algn="l" defTabSz="45720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Signal Configuration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Advanced trigger control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Select the number of trigger conditions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3C71"/>
                </a:solidFill>
              </a:rPr>
              <a:t>Trigger In/Out options</a:t>
            </a:r>
          </a:p>
          <a:p>
            <a:endParaRPr lang="en-US" sz="1600" dirty="0">
              <a:solidFill>
                <a:srgbClr val="003C71"/>
              </a:solidFill>
            </a:endParaRPr>
          </a:p>
          <a:p>
            <a:endParaRPr lang="en-US" sz="1600" dirty="0">
              <a:solidFill>
                <a:srgbClr val="003C7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FB398-8079-4E2C-B9E9-4A02690138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0632" y="788154"/>
            <a:ext cx="2740569" cy="39430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FA1D463-317D-4E63-9AEA-D2B2B7170AA0}"/>
              </a:ext>
            </a:extLst>
          </p:cNvPr>
          <p:cNvSpPr/>
          <p:nvPr/>
        </p:nvSpPr>
        <p:spPr>
          <a:xfrm flipH="1">
            <a:off x="6598918" y="2225040"/>
            <a:ext cx="2225041" cy="1409700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3C7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874938-3482-4648-9749-E008AACB82DD}"/>
              </a:ext>
            </a:extLst>
          </p:cNvPr>
          <p:cNvSpPr/>
          <p:nvPr/>
        </p:nvSpPr>
        <p:spPr>
          <a:xfrm flipH="1">
            <a:off x="3050631" y="770549"/>
            <a:ext cx="2740569" cy="3960605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3C7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0094A30-DC68-4EC5-B8EF-AC5F7CFE5B87}"/>
              </a:ext>
            </a:extLst>
          </p:cNvPr>
          <p:cNvCxnSpPr/>
          <p:nvPr/>
        </p:nvCxnSpPr>
        <p:spPr>
          <a:xfrm flipH="1" flipV="1">
            <a:off x="5791200" y="770549"/>
            <a:ext cx="807717" cy="145449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FCE1512-7C07-48F6-8A56-B0D2B37F8694}"/>
              </a:ext>
            </a:extLst>
          </p:cNvPr>
          <p:cNvCxnSpPr>
            <a:cxnSpLocks/>
          </p:cNvCxnSpPr>
          <p:nvPr/>
        </p:nvCxnSpPr>
        <p:spPr>
          <a:xfrm flipH="1">
            <a:off x="5791199" y="3634741"/>
            <a:ext cx="810664" cy="1114018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86468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627" name="Rectangle 3"/>
          <p:cNvSpPr>
            <a:spLocks noGrp="1" noChangeArrowheads="1"/>
          </p:cNvSpPr>
          <p:nvPr>
            <p:ph type="title"/>
          </p:nvPr>
        </p:nvSpPr>
        <p:spPr>
          <a:xfrm>
            <a:off x="455613" y="310130"/>
            <a:ext cx="8229600" cy="868680"/>
          </a:xfrm>
        </p:spPr>
        <p:txBody>
          <a:bodyPr/>
          <a:lstStyle/>
          <a:p>
            <a:r>
              <a:rPr lang="en-US" dirty="0">
                <a:ea typeface="ＭＳ Ｐゴシック" pitchFamily="-65" charset="-128"/>
              </a:rPr>
              <a:t>Signal Tap  Logic Analyzer Window</a:t>
            </a:r>
          </a:p>
        </p:txBody>
      </p:sp>
      <p:sp>
        <p:nvSpPr>
          <p:cNvPr id="76804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20C247-1B16-476A-B570-ACE5D34DC995}" type="slidenum">
              <a:rPr lang="en-US"/>
              <a:pPr/>
              <a:t>32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2241520-FB98-4E3B-ACF5-46647109D0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858" y="845820"/>
            <a:ext cx="6020133" cy="3810065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B79D840-BB99-4773-92BE-1C6CF0C52EEA}"/>
              </a:ext>
            </a:extLst>
          </p:cNvPr>
          <p:cNvSpPr txBox="1">
            <a:spLocks/>
          </p:cNvSpPr>
          <p:nvPr/>
        </p:nvSpPr>
        <p:spPr>
          <a:xfrm>
            <a:off x="455613" y="1203325"/>
            <a:ext cx="2318067" cy="342582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None/>
              <a:defRPr sz="1800" b="0" kern="1200">
                <a:solidFill>
                  <a:srgbClr val="0071C5"/>
                </a:solidFill>
                <a:latin typeface="+mn-lt"/>
                <a:ea typeface="+mn-ea"/>
                <a:cs typeface="Intel Clear" panose="020B0604020203020204" pitchFamily="34" charset="0"/>
              </a:defRPr>
            </a:lvl1pPr>
            <a:lvl2pPr marL="225425" indent="-225425" algn="l" defTabSz="457200" rtl="0" eaLnBrk="1" latinLnBrk="0" hangingPunct="1">
              <a:spcBef>
                <a:spcPts val="1200"/>
              </a:spcBef>
              <a:buFont typeface="Wingdings" charset="2"/>
              <a:buChar char="§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2pPr>
            <a:lvl3pPr marL="571500" indent="-228600" algn="l" defTabSz="457200" rtl="0" eaLnBrk="1" latinLnBrk="0" hangingPunct="1">
              <a:spcBef>
                <a:spcPts val="800"/>
              </a:spcBef>
              <a:buFont typeface="Intel Clear" panose="020B0604020203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3pPr>
            <a:lvl4pPr marL="969963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4pPr>
            <a:lvl5pPr marL="1319213" indent="-228600" algn="l" defTabSz="45720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Data/Setup Window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003C71"/>
                </a:solidFill>
              </a:rPr>
              <a:t>Setup</a:t>
            </a:r>
            <a:r>
              <a:rPr lang="en-US" sz="1600" dirty="0">
                <a:solidFill>
                  <a:srgbClr val="003C71"/>
                </a:solidFill>
              </a:rPr>
              <a:t> allows configuration of nodes and trigger conditions </a:t>
            </a:r>
            <a:br>
              <a:rPr lang="en-US" sz="1600" dirty="0">
                <a:solidFill>
                  <a:srgbClr val="003C71"/>
                </a:solidFill>
              </a:rPr>
            </a:br>
            <a:r>
              <a:rPr lang="en-US" sz="1600" dirty="0">
                <a:solidFill>
                  <a:srgbClr val="003C71"/>
                </a:solidFill>
              </a:rPr>
              <a:t>(for making edits)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003C71"/>
                </a:solidFill>
              </a:rPr>
              <a:t>Data</a:t>
            </a:r>
            <a:r>
              <a:rPr lang="en-US" sz="1600" dirty="0">
                <a:solidFill>
                  <a:srgbClr val="003C71"/>
                </a:solidFill>
              </a:rPr>
              <a:t> shows the acquired signal information </a:t>
            </a:r>
            <a:br>
              <a:rPr lang="en-US" sz="1600" dirty="0">
                <a:solidFill>
                  <a:srgbClr val="003C71"/>
                </a:solidFill>
              </a:rPr>
            </a:br>
            <a:r>
              <a:rPr lang="en-US" sz="1600" dirty="0">
                <a:solidFill>
                  <a:srgbClr val="003C71"/>
                </a:solidFill>
              </a:rPr>
              <a:t>(for viewing results) </a:t>
            </a:r>
          </a:p>
          <a:p>
            <a:r>
              <a:rPr lang="en-US" sz="1600" dirty="0">
                <a:solidFill>
                  <a:srgbClr val="003C71"/>
                </a:solidFill>
              </a:rPr>
              <a:t> </a:t>
            </a:r>
            <a:endParaRPr lang="en-US" sz="1600" b="1" dirty="0">
              <a:solidFill>
                <a:srgbClr val="003C7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293CE5-5C19-494E-9D51-4A305C66DD85}"/>
              </a:ext>
            </a:extLst>
          </p:cNvPr>
          <p:cNvSpPr/>
          <p:nvPr/>
        </p:nvSpPr>
        <p:spPr>
          <a:xfrm flipH="1">
            <a:off x="2834639" y="3543299"/>
            <a:ext cx="1264920" cy="281941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3C7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98228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5612" y="2108062"/>
            <a:ext cx="8688387" cy="1021556"/>
          </a:xfrm>
        </p:spPr>
        <p:txBody>
          <a:bodyPr/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/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>
                <a:solidFill>
                  <a:schemeClr val="bg1">
                    <a:alpha val="90000"/>
                  </a:schemeClr>
                </a:solidFill>
              </a:rPr>
              <a:t>Lab Exercise 2: In-SYSTEM SOURCES AND PROBES</a:t>
            </a:r>
            <a:br>
              <a:rPr lang="en-US" dirty="0">
                <a:solidFill>
                  <a:schemeClr val="bg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bg1">
                    <a:alpha val="90000"/>
                  </a:schemeClr>
                </a:solidFill>
              </a:rPr>
              <a:t>Lab Exercise 3: SIGNAL TAP</a:t>
            </a:r>
          </a:p>
        </p:txBody>
      </p:sp>
    </p:spTree>
    <p:extLst>
      <p:ext uri="{BB962C8B-B14F-4D97-AF65-F5344CB8AC3E}">
        <p14:creationId xmlns:p14="http://schemas.microsoft.com/office/powerpoint/2010/main" val="351443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415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50511" y="149135"/>
            <a:ext cx="8229600" cy="868680"/>
          </a:xfrm>
        </p:spPr>
        <p:txBody>
          <a:bodyPr/>
          <a:lstStyle/>
          <a:p>
            <a:r>
              <a:rPr lang="en-US" dirty="0"/>
              <a:t>Why Simulation?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201" y="1005617"/>
            <a:ext cx="8228012" cy="3425825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+ Include wide range of analyses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+ Reduce development costs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+ Brings innovative products faster to market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+ Provide results that are impossible to measure on physical prototype.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+ High visibility of all signals in design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- Can take a very long time to run for large designs or excessive stimulus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- Designer has to predict and create stimulus that matches actual behavior</a:t>
            </a:r>
          </a:p>
        </p:txBody>
      </p:sp>
    </p:spTree>
    <p:extLst>
      <p:ext uri="{BB962C8B-B14F-4D97-AF65-F5344CB8AC3E}">
        <p14:creationId xmlns:p14="http://schemas.microsoft.com/office/powerpoint/2010/main" val="3219864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455614" y="1203325"/>
            <a:ext cx="2959616" cy="2023970"/>
          </a:xfrm>
        </p:spPr>
        <p:txBody>
          <a:bodyPr/>
          <a:lstStyle/>
          <a:p>
            <a:r>
              <a:rPr lang="en-US" dirty="0"/>
              <a:t>A </a:t>
            </a:r>
            <a:r>
              <a:rPr lang="en-US" b="1" dirty="0"/>
              <a:t>test bench</a:t>
            </a:r>
            <a:r>
              <a:rPr lang="en-US" dirty="0"/>
              <a:t> or </a:t>
            </a:r>
            <a:r>
              <a:rPr lang="en-US" b="1" dirty="0"/>
              <a:t>testing workbench</a:t>
            </a:r>
            <a:r>
              <a:rPr lang="en-US" dirty="0"/>
              <a:t> is an environment used to verify the correctness or soundness of a design or model.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Testbenches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814953" y="1860013"/>
            <a:ext cx="2581245" cy="1589569"/>
          </a:xfrm>
          <a:prstGeom prst="rect">
            <a:avLst/>
          </a:prstGeom>
          <a:solidFill>
            <a:srgbClr val="0071C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Design Under Test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(DUT)</a:t>
            </a:r>
          </a:p>
        </p:txBody>
      </p:sp>
      <p:sp>
        <p:nvSpPr>
          <p:cNvPr id="8" name="Rectangle 7"/>
          <p:cNvSpPr/>
          <p:nvPr/>
        </p:nvSpPr>
        <p:spPr>
          <a:xfrm>
            <a:off x="3792235" y="1267506"/>
            <a:ext cx="455981" cy="280939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964683" y="1286113"/>
            <a:ext cx="508586" cy="27963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5400000">
            <a:off x="5939112" y="-1163241"/>
            <a:ext cx="386777" cy="46815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rgbClr val="0071C5"/>
                </a:solidFill>
              </a:rPr>
              <a:t>TESTBENCH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4246468" y="2505941"/>
            <a:ext cx="566737" cy="297711"/>
          </a:xfrm>
          <a:prstGeom prst="rightArrow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849413" y="2885506"/>
            <a:ext cx="10736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Stimulus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7387843" y="2433017"/>
            <a:ext cx="566737" cy="297711"/>
          </a:xfrm>
          <a:prstGeom prst="rightArrow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404553" y="2816940"/>
            <a:ext cx="104713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78038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10490" y="89801"/>
            <a:ext cx="8229600" cy="868680"/>
          </a:xfrm>
        </p:spPr>
        <p:txBody>
          <a:bodyPr/>
          <a:lstStyle/>
          <a:p>
            <a:r>
              <a:rPr lang="en-US" dirty="0"/>
              <a:t>Verilog </a:t>
            </a:r>
            <a:r>
              <a:rPr lang="en-US" dirty="0" err="1"/>
              <a:t>Testbench</a:t>
            </a:r>
            <a:r>
              <a:rPr lang="en-US" dirty="0"/>
              <a:t> Constructs</a:t>
            </a:r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559980" y="601440"/>
            <a:ext cx="3512849" cy="404346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662763" y="4260553"/>
            <a:ext cx="3026735" cy="212431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17616" y="550826"/>
            <a:ext cx="2223171" cy="202018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59981" y="2105246"/>
            <a:ext cx="1045535" cy="138223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/>
        </p:nvSpPr>
        <p:spPr>
          <a:xfrm>
            <a:off x="4272891" y="601440"/>
            <a:ext cx="1256306" cy="302808"/>
          </a:xfrm>
          <a:prstGeom prst="flowChartProcess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Timescale</a:t>
            </a:r>
          </a:p>
        </p:txBody>
      </p:sp>
      <p:cxnSp>
        <p:nvCxnSpPr>
          <p:cNvPr id="18" name="Straight Arrow Connector 17"/>
          <p:cNvCxnSpPr>
            <a:stCxn id="17" idx="1"/>
            <a:endCxn id="15" idx="3"/>
          </p:cNvCxnSpPr>
          <p:nvPr/>
        </p:nvCxnSpPr>
        <p:spPr>
          <a:xfrm flipH="1" flipV="1">
            <a:off x="2640787" y="651835"/>
            <a:ext cx="1632104" cy="10100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lowchart: Process 20"/>
          <p:cNvSpPr/>
          <p:nvPr/>
        </p:nvSpPr>
        <p:spPr>
          <a:xfrm>
            <a:off x="4425291" y="1967023"/>
            <a:ext cx="1256306" cy="276445"/>
          </a:xfrm>
          <a:prstGeom prst="flowChartProcess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Initial Block</a:t>
            </a:r>
          </a:p>
        </p:txBody>
      </p:sp>
      <p:cxnSp>
        <p:nvCxnSpPr>
          <p:cNvPr id="22" name="Straight Arrow Connector 21"/>
          <p:cNvCxnSpPr>
            <a:stCxn id="21" idx="1"/>
          </p:cNvCxnSpPr>
          <p:nvPr/>
        </p:nvCxnSpPr>
        <p:spPr>
          <a:xfrm flipH="1">
            <a:off x="1605517" y="2105246"/>
            <a:ext cx="2819774" cy="92602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Flowchart: Process 23"/>
          <p:cNvSpPr/>
          <p:nvPr/>
        </p:nvSpPr>
        <p:spPr>
          <a:xfrm>
            <a:off x="4425291" y="4260553"/>
            <a:ext cx="1256306" cy="251637"/>
          </a:xfrm>
          <a:prstGeom prst="flowChartProcess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Clock 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3689498" y="4366768"/>
            <a:ext cx="735792" cy="1960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783265" y="2830144"/>
            <a:ext cx="2066261" cy="923149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lowchart: Process 28"/>
          <p:cNvSpPr/>
          <p:nvPr/>
        </p:nvSpPr>
        <p:spPr>
          <a:xfrm>
            <a:off x="4545793" y="2830144"/>
            <a:ext cx="1256306" cy="251637"/>
          </a:xfrm>
          <a:prstGeom prst="flowChartProcess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Stimulus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2849526" y="2955963"/>
            <a:ext cx="1696266" cy="29604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A3E8E7C-9DE6-4835-8967-1C4A4EBAB474}"/>
              </a:ext>
            </a:extLst>
          </p:cNvPr>
          <p:cNvCxnSpPr>
            <a:cxnSpLocks/>
          </p:cNvCxnSpPr>
          <p:nvPr/>
        </p:nvCxnSpPr>
        <p:spPr>
          <a:xfrm flipH="1" flipV="1">
            <a:off x="1529201" y="851973"/>
            <a:ext cx="4620587" cy="285962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D9BC093-49F0-4AB8-9345-D9F39958B2C4}"/>
              </a:ext>
            </a:extLst>
          </p:cNvPr>
          <p:cNvSpPr txBox="1"/>
          <p:nvPr/>
        </p:nvSpPr>
        <p:spPr>
          <a:xfrm>
            <a:off x="6329082" y="1137935"/>
            <a:ext cx="1275990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i="1" dirty="0">
                <a:solidFill>
                  <a:srgbClr val="003C71"/>
                </a:solidFill>
              </a:rPr>
              <a:t>Note: no module I/O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D2560C-03FF-44BF-A8B8-A35D990F93D8}"/>
              </a:ext>
            </a:extLst>
          </p:cNvPr>
          <p:cNvSpPr txBox="1"/>
          <p:nvPr/>
        </p:nvSpPr>
        <p:spPr>
          <a:xfrm>
            <a:off x="6329082" y="1983477"/>
            <a:ext cx="2058256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i="1" dirty="0">
                <a:solidFill>
                  <a:srgbClr val="003C71"/>
                </a:solidFill>
              </a:rPr>
              <a:t>Runs only once (vs always block)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5779D8-4912-4652-A1A9-4B3FFA6DC733}"/>
              </a:ext>
            </a:extLst>
          </p:cNvPr>
          <p:cNvSpPr txBox="1"/>
          <p:nvPr/>
        </p:nvSpPr>
        <p:spPr>
          <a:xfrm>
            <a:off x="5627433" y="630525"/>
            <a:ext cx="2912657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i="1" dirty="0">
                <a:solidFill>
                  <a:srgbClr val="003C71"/>
                </a:solidFill>
              </a:rPr>
              <a:t>1</a:t>
            </a:r>
            <a:r>
              <a:rPr lang="en-US" sz="1100" i="1" baseline="30000" dirty="0">
                <a:solidFill>
                  <a:srgbClr val="003C71"/>
                </a:solidFill>
              </a:rPr>
              <a:t>st</a:t>
            </a:r>
            <a:r>
              <a:rPr lang="en-US" sz="1100" i="1" dirty="0">
                <a:solidFill>
                  <a:srgbClr val="003C71"/>
                </a:solidFill>
              </a:rPr>
              <a:t> number is units, second is timing resolution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8C2B61-0462-4C1B-94C1-0EEDAA347523}"/>
              </a:ext>
            </a:extLst>
          </p:cNvPr>
          <p:cNvSpPr txBox="1"/>
          <p:nvPr/>
        </p:nvSpPr>
        <p:spPr>
          <a:xfrm>
            <a:off x="2517993" y="1126409"/>
            <a:ext cx="2027799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i="1" dirty="0">
                <a:solidFill>
                  <a:srgbClr val="003C71"/>
                </a:solidFill>
              </a:rPr>
              <a:t>Inputs are </a:t>
            </a:r>
            <a:r>
              <a:rPr lang="en-US" sz="1100" i="1" dirty="0" err="1">
                <a:solidFill>
                  <a:srgbClr val="003C71"/>
                </a:solidFill>
              </a:rPr>
              <a:t>reg</a:t>
            </a:r>
            <a:r>
              <a:rPr lang="en-US" sz="1100" i="1" dirty="0">
                <a:solidFill>
                  <a:srgbClr val="003C71"/>
                </a:solidFill>
              </a:rPr>
              <a:t>, outputs are wires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BC0661E-5035-4A05-9445-DF039B3675FB}"/>
              </a:ext>
            </a:extLst>
          </p:cNvPr>
          <p:cNvSpPr txBox="1"/>
          <p:nvPr/>
        </p:nvSpPr>
        <p:spPr>
          <a:xfrm>
            <a:off x="2176130" y="3877530"/>
            <a:ext cx="2484655" cy="169277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sz="1100" i="1" dirty="0">
                <a:solidFill>
                  <a:srgbClr val="003C71"/>
                </a:solidFill>
              </a:rPr>
              <a:t>Use $stop vs $finish or simulator closes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BB69EC-7E40-4507-B4D8-3566F6AE5030}"/>
              </a:ext>
            </a:extLst>
          </p:cNvPr>
          <p:cNvSpPr txBox="1"/>
          <p:nvPr/>
        </p:nvSpPr>
        <p:spPr>
          <a:xfrm>
            <a:off x="6329083" y="2912504"/>
            <a:ext cx="2458302" cy="50783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i="1" dirty="0">
                <a:solidFill>
                  <a:srgbClr val="003C71"/>
                </a:solidFill>
              </a:rPr>
              <a:t>Best to change stimulus on the inactive edge of the clock – easier to read waveforms</a:t>
            </a:r>
          </a:p>
        </p:txBody>
      </p:sp>
    </p:spTree>
    <p:extLst>
      <p:ext uri="{BB962C8B-B14F-4D97-AF65-F5344CB8AC3E}">
        <p14:creationId xmlns:p14="http://schemas.microsoft.com/office/powerpoint/2010/main" val="160552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19184" t="21642" r="69269" b="31784"/>
          <a:stretch/>
        </p:blipFill>
        <p:spPr>
          <a:xfrm>
            <a:off x="5969279" y="320602"/>
            <a:ext cx="1637731" cy="2064224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13"/>
          </p:nvPr>
        </p:nvSpPr>
        <p:spPr>
          <a:xfrm>
            <a:off x="455613" y="743188"/>
            <a:ext cx="4005264" cy="3425825"/>
          </a:xfrm>
        </p:spPr>
        <p:txBody>
          <a:bodyPr/>
          <a:lstStyle/>
          <a:p>
            <a:r>
              <a:rPr lang="en-US" dirty="0" err="1"/>
              <a:t>ModelSim</a:t>
            </a:r>
            <a:r>
              <a:rPr lang="en-US" dirty="0"/>
              <a:t> is a multi-language HDL (Verilog/VHDL) simulation environment. It can be used independently or Intel Quartus can create startup scripts and link designs to </a:t>
            </a:r>
            <a:r>
              <a:rPr lang="en-US" dirty="0" err="1"/>
              <a:t>ModelSim</a:t>
            </a:r>
            <a:r>
              <a:rPr lang="en-US" dirty="0"/>
              <a:t>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Intel Quartus has a license to distribute </a:t>
            </a:r>
            <a:r>
              <a:rPr lang="en-US" dirty="0" err="1">
                <a:solidFill>
                  <a:schemeClr val="tx2"/>
                </a:solidFill>
              </a:rPr>
              <a:t>Modelsim</a:t>
            </a:r>
            <a:r>
              <a:rPr lang="en-US" dirty="0">
                <a:solidFill>
                  <a:schemeClr val="tx2"/>
                </a:solidFill>
              </a:rPr>
              <a:t>-Altera with Quartus 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Free Starter Edition: &lt;=10K lines of code, runs slower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Mentor </a:t>
            </a:r>
            <a:r>
              <a:rPr lang="en-US" dirty="0" err="1"/>
              <a:t>ModelSim</a:t>
            </a:r>
            <a:r>
              <a:rPr lang="en-US" dirty="0"/>
              <a:t> Overview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598" t="1234" r="66815" b="20437"/>
          <a:stretch/>
        </p:blipFill>
        <p:spPr>
          <a:xfrm>
            <a:off x="4844927" y="1527900"/>
            <a:ext cx="3886437" cy="291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31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99454" y="151783"/>
            <a:ext cx="8229600" cy="461652"/>
          </a:xfrm>
        </p:spPr>
        <p:txBody>
          <a:bodyPr/>
          <a:lstStyle/>
          <a:p>
            <a:r>
              <a:rPr lang="en-US" dirty="0" err="1"/>
              <a:t>ModelSim</a:t>
            </a:r>
            <a:r>
              <a:rPr lang="en-US" dirty="0"/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1534510" y="755011"/>
            <a:ext cx="1308533" cy="232783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29250" y="1332061"/>
            <a:ext cx="1313793" cy="24308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529250" y="2995297"/>
            <a:ext cx="1313793" cy="21028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5" idx="2"/>
            <a:endCxn id="9" idx="0"/>
          </p:cNvCxnSpPr>
          <p:nvPr/>
        </p:nvCxnSpPr>
        <p:spPr>
          <a:xfrm flipH="1">
            <a:off x="2186147" y="987794"/>
            <a:ext cx="2630" cy="34426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2186146" y="2259106"/>
            <a:ext cx="0" cy="69477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Flowchart: Decision 14"/>
          <p:cNvSpPr/>
          <p:nvPr/>
        </p:nvSpPr>
        <p:spPr>
          <a:xfrm>
            <a:off x="1817626" y="3491766"/>
            <a:ext cx="737040" cy="472965"/>
          </a:xfrm>
          <a:prstGeom prst="flowChartDecision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>
            <a:stCxn id="10" idx="2"/>
            <a:endCxn id="15" idx="0"/>
          </p:cNvCxnSpPr>
          <p:nvPr/>
        </p:nvCxnSpPr>
        <p:spPr>
          <a:xfrm flipH="1">
            <a:off x="2186146" y="3205584"/>
            <a:ext cx="1" cy="28618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5" idx="2"/>
            <a:endCxn id="77" idx="0"/>
          </p:cNvCxnSpPr>
          <p:nvPr/>
        </p:nvCxnSpPr>
        <p:spPr>
          <a:xfrm>
            <a:off x="2186146" y="3964731"/>
            <a:ext cx="1" cy="29903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1729605" y="782879"/>
            <a:ext cx="1082566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Create Project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697421" y="1364454"/>
            <a:ext cx="1082566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Compile Design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931928" y="3004766"/>
            <a:ext cx="1082566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Simulate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2068565" y="3643970"/>
            <a:ext cx="404646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OK</a:t>
            </a:r>
          </a:p>
        </p:txBody>
      </p:sp>
      <p:sp>
        <p:nvSpPr>
          <p:cNvPr id="77" name="Rectangle 76"/>
          <p:cNvSpPr/>
          <p:nvPr/>
        </p:nvSpPr>
        <p:spPr>
          <a:xfrm>
            <a:off x="1529250" y="4263763"/>
            <a:ext cx="1313793" cy="25210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1931928" y="4305176"/>
            <a:ext cx="1082566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Done</a:t>
            </a:r>
          </a:p>
        </p:txBody>
      </p:sp>
      <p:sp>
        <p:nvSpPr>
          <p:cNvPr id="82" name="Rectangle 81"/>
          <p:cNvSpPr/>
          <p:nvPr/>
        </p:nvSpPr>
        <p:spPr>
          <a:xfrm>
            <a:off x="1324304" y="687294"/>
            <a:ext cx="1781504" cy="1731077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3372694" y="1164719"/>
            <a:ext cx="1673119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Performed in </a:t>
            </a:r>
            <a:r>
              <a:rPr lang="en-US" sz="1100" dirty="0" err="1">
                <a:solidFill>
                  <a:srgbClr val="003C71"/>
                </a:solidFill>
              </a:rPr>
              <a:t>Quartus</a:t>
            </a:r>
            <a:endParaRPr lang="en-US" sz="1100" dirty="0">
              <a:solidFill>
                <a:srgbClr val="003C71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3372694" y="3491766"/>
            <a:ext cx="1288644" cy="47296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Connector 99"/>
          <p:cNvCxnSpPr>
            <a:cxnSpLocks/>
            <a:stCxn id="96" idx="0"/>
          </p:cNvCxnSpPr>
          <p:nvPr/>
        </p:nvCxnSpPr>
        <p:spPr>
          <a:xfrm flipV="1">
            <a:off x="4017016" y="1449092"/>
            <a:ext cx="0" cy="2042674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3702922" y="3643609"/>
            <a:ext cx="1012661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Fix Design</a:t>
            </a:r>
          </a:p>
        </p:txBody>
      </p:sp>
      <p:cxnSp>
        <p:nvCxnSpPr>
          <p:cNvPr id="104" name="Straight Arrow Connector 103"/>
          <p:cNvCxnSpPr>
            <a:endCxn id="9" idx="3"/>
          </p:cNvCxnSpPr>
          <p:nvPr/>
        </p:nvCxnSpPr>
        <p:spPr>
          <a:xfrm flipH="1">
            <a:off x="2843043" y="1452238"/>
            <a:ext cx="1157732" cy="136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15" idx="3"/>
            <a:endCxn id="96" idx="1"/>
          </p:cNvCxnSpPr>
          <p:nvPr/>
        </p:nvCxnSpPr>
        <p:spPr>
          <a:xfrm>
            <a:off x="2554666" y="3728249"/>
            <a:ext cx="818028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TextBox 109"/>
          <p:cNvSpPr txBox="1"/>
          <p:nvPr/>
        </p:nvSpPr>
        <p:spPr>
          <a:xfrm>
            <a:off x="2794431" y="3548402"/>
            <a:ext cx="515007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NO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2327657" y="3999278"/>
            <a:ext cx="686838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YES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2BBD117-C33F-46DD-A519-C0504304164C}"/>
              </a:ext>
            </a:extLst>
          </p:cNvPr>
          <p:cNvSpPr/>
          <p:nvPr/>
        </p:nvSpPr>
        <p:spPr>
          <a:xfrm>
            <a:off x="1529249" y="1998781"/>
            <a:ext cx="1313793" cy="24308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71C5"/>
                </a:solidFill>
              </a:rPr>
              <a:t>Startup Script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95F313C-53B6-449C-84FA-EC359D8E2EBA}"/>
              </a:ext>
            </a:extLst>
          </p:cNvPr>
          <p:cNvCxnSpPr>
            <a:cxnSpLocks/>
            <a:endCxn id="31" idx="0"/>
          </p:cNvCxnSpPr>
          <p:nvPr/>
        </p:nvCxnSpPr>
        <p:spPr>
          <a:xfrm flipH="1">
            <a:off x="2186146" y="1577798"/>
            <a:ext cx="5440" cy="420983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7B31A2A-8F41-4A5E-A428-FBCB1E3866DF}"/>
              </a:ext>
            </a:extLst>
          </p:cNvPr>
          <p:cNvSpPr txBox="1"/>
          <p:nvPr/>
        </p:nvSpPr>
        <p:spPr>
          <a:xfrm>
            <a:off x="5391180" y="1405869"/>
            <a:ext cx="2467879" cy="101566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Note: </a:t>
            </a:r>
          </a:p>
          <a:p>
            <a:r>
              <a:rPr lang="en-US" sz="1100" dirty="0">
                <a:solidFill>
                  <a:srgbClr val="003C71"/>
                </a:solidFill>
              </a:rPr>
              <a:t>Only functional (non-timing) simulation is supported</a:t>
            </a:r>
          </a:p>
          <a:p>
            <a:endParaRPr lang="en-US" sz="1100" dirty="0">
              <a:solidFill>
                <a:srgbClr val="003C71"/>
              </a:solidFill>
            </a:endParaRPr>
          </a:p>
          <a:p>
            <a:r>
              <a:rPr lang="en-US" sz="1100" dirty="0">
                <a:solidFill>
                  <a:srgbClr val="003C71"/>
                </a:solidFill>
              </a:rPr>
              <a:t>Back-annotated timing model gate level simulations are not supported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4F20C45-23B9-4ECA-8197-0D56C3B1DFCA}"/>
              </a:ext>
            </a:extLst>
          </p:cNvPr>
          <p:cNvCxnSpPr/>
          <p:nvPr/>
        </p:nvCxnSpPr>
        <p:spPr>
          <a:xfrm flipH="1" flipV="1">
            <a:off x="2957885" y="2241866"/>
            <a:ext cx="2870421" cy="116129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81AAD7D-670E-4236-A8FA-B48060564CD6}"/>
              </a:ext>
            </a:extLst>
          </p:cNvPr>
          <p:cNvSpPr txBox="1"/>
          <p:nvPr/>
        </p:nvSpPr>
        <p:spPr>
          <a:xfrm>
            <a:off x="5943148" y="3233881"/>
            <a:ext cx="2467879" cy="33855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This script will link in all of external IP libraries so you don’t have to</a:t>
            </a:r>
          </a:p>
        </p:txBody>
      </p:sp>
    </p:spTree>
    <p:extLst>
      <p:ext uri="{BB962C8B-B14F-4D97-AF65-F5344CB8AC3E}">
        <p14:creationId xmlns:p14="http://schemas.microsoft.com/office/powerpoint/2010/main" val="2425925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0873" y="195152"/>
            <a:ext cx="8229600" cy="471588"/>
          </a:xfrm>
        </p:spPr>
        <p:txBody>
          <a:bodyPr/>
          <a:lstStyle/>
          <a:p>
            <a:r>
              <a:rPr lang="en-US" dirty="0" err="1"/>
              <a:t>ModelSim</a:t>
            </a:r>
            <a:r>
              <a:rPr lang="en-US" dirty="0"/>
              <a:t>  GUI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 rotWithShape="1">
          <a:blip r:embed="rId3"/>
          <a:srcRect t="2475" r="49830" b="87313"/>
          <a:stretch/>
        </p:blipFill>
        <p:spPr>
          <a:xfrm>
            <a:off x="4384901" y="830169"/>
            <a:ext cx="4460681" cy="46912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 rot="10800000" flipV="1">
            <a:off x="160873" y="911704"/>
            <a:ext cx="3861971" cy="33855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Launching </a:t>
            </a:r>
            <a:r>
              <a:rPr lang="en-US" sz="1100" dirty="0" err="1">
                <a:solidFill>
                  <a:srgbClr val="003C71"/>
                </a:solidFill>
              </a:rPr>
              <a:t>ModelSim</a:t>
            </a:r>
            <a:r>
              <a:rPr lang="en-US" sz="1100" dirty="0">
                <a:solidFill>
                  <a:srgbClr val="003C71"/>
                </a:solidFill>
              </a:rPr>
              <a:t> from </a:t>
            </a:r>
            <a:r>
              <a:rPr lang="en-US" sz="1100" dirty="0" err="1">
                <a:solidFill>
                  <a:srgbClr val="003C71"/>
                </a:solidFill>
              </a:rPr>
              <a:t>Quartus</a:t>
            </a:r>
            <a:r>
              <a:rPr lang="en-US" sz="1100" dirty="0">
                <a:solidFill>
                  <a:srgbClr val="003C71"/>
                </a:solidFill>
              </a:rPr>
              <a:t> Tools </a:t>
            </a:r>
            <a:r>
              <a:rPr lang="en-US" sz="1100" dirty="0">
                <a:solidFill>
                  <a:srgbClr val="003C71"/>
                </a:solidFill>
                <a:sym typeface="Wingdings" panose="05000000000000000000" pitchFamily="2" charset="2"/>
              </a:rPr>
              <a:t>Run Simulation Tool  RTL Simulation</a:t>
            </a:r>
            <a:endParaRPr lang="en-US" sz="1100" dirty="0">
              <a:solidFill>
                <a:srgbClr val="003C7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1172" b="10713"/>
          <a:stretch/>
        </p:blipFill>
        <p:spPr>
          <a:xfrm>
            <a:off x="1796995" y="1558455"/>
            <a:ext cx="5882940" cy="2989691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H="1">
            <a:off x="7824083" y="2878372"/>
            <a:ext cx="27829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5995283" y="2083242"/>
            <a:ext cx="1828800" cy="1645920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635610" y="2170706"/>
            <a:ext cx="1304014" cy="707666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796995" y="3729162"/>
            <a:ext cx="5882940" cy="818984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7679935" y="4183711"/>
            <a:ext cx="278296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462546" y="1485724"/>
            <a:ext cx="9276" cy="653332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958231" y="4040315"/>
            <a:ext cx="1114207" cy="46166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sz="1000" b="1" dirty="0">
                <a:solidFill>
                  <a:srgbClr val="003C71"/>
                </a:solidFill>
              </a:rPr>
              <a:t>Command Transcript Window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992425" y="2662928"/>
            <a:ext cx="10377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b="1" dirty="0" err="1">
                <a:solidFill>
                  <a:srgbClr val="003C71"/>
                </a:solidFill>
              </a:rPr>
              <a:t>Testbench</a:t>
            </a:r>
            <a:r>
              <a:rPr lang="en-US" sz="1100" b="1" dirty="0">
                <a:solidFill>
                  <a:srgbClr val="003C71"/>
                </a:solidFill>
              </a:rPr>
              <a:t> File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737564" y="1250259"/>
            <a:ext cx="144142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100" b="1" dirty="0">
                <a:solidFill>
                  <a:srgbClr val="003C71"/>
                </a:solidFill>
              </a:rPr>
              <a:t>Simulation Objects</a:t>
            </a:r>
          </a:p>
        </p:txBody>
      </p:sp>
    </p:spTree>
    <p:extLst>
      <p:ext uri="{BB962C8B-B14F-4D97-AF65-F5344CB8AC3E}">
        <p14:creationId xmlns:p14="http://schemas.microsoft.com/office/powerpoint/2010/main" val="4255322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bdba19fc68d943049c93234ea4af742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ULLET_1" val="8226"/>
  <p:tag name="MARGIN_1" val="0"/>
  <p:tag name="MARGIN_2" val="36"/>
  <p:tag name="MARGIN_3" val="72"/>
  <p:tag name="MARGIN_4" val="108"/>
  <p:tag name="MARGIN_5" val="144"/>
  <p:tag name="FONT_SIZE" val="1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148f3c36-9156-45c7-8858-73f2b003391f"/>
  <p:tag name="ARTICULATE_PLAYLIST_ID" val="-1"/>
  <p:tag name="ARTICULATE_SLIDE_NAV" val="17"/>
  <p:tag name="AUDIO_ID" val="275"/>
  <p:tag name="ORIGINAL_AUDIO_FILEPATH" val="X:\ Training\SignalTap II (online)\16.0\audio\17.mp3"/>
  <p:tag name="ELAPSEDTIME" val="28.652"/>
  <p:tag name="ARTICULATE_NAV_LEVEL" val="2"/>
  <p:tag name="ARTICULATE_SLIDE_PRESENTER_GUID" val="13629d7f-a0f6-4164-bb44-e9e6ca8256d9"/>
  <p:tag name="ARTICULATE_SLIDE_PAUSE" val="0"/>
  <p:tag name="ARTICULATE_LOCK_SLIDE" val="0"/>
  <p:tag name="ARTICULATE_HIDE_SLIDE" val="0"/>
  <p:tag name="ARTICULATE_PLAYER_CONTROL_PREVIOUS" val="True"/>
  <p:tag name="ARTICULATE_PLAYER_CONTROL_NEXT" val="True"/>
  <p:tag name="ARTICULATE_USED_LAYOU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ULLET_1" val="8226"/>
  <p:tag name="MARGIN_1" val="0"/>
  <p:tag name="MARGIN_2" val="36"/>
  <p:tag name="MARGIN_3" val="72"/>
  <p:tag name="MARGIN_4" val="108"/>
  <p:tag name="MARGIN_5" val="144"/>
  <p:tag name="FONT_SIZE" val="1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148f3c36-9156-45c7-8858-73f2b003391f"/>
  <p:tag name="ARTICULATE_PLAYLIST_ID" val="-1"/>
  <p:tag name="ARTICULATE_SLIDE_NAV" val="17"/>
  <p:tag name="AUDIO_ID" val="275"/>
  <p:tag name="ORIGINAL_AUDIO_FILEPATH" val="X:\ Training\SignalTap II (online)\16.0\audio\17.mp3"/>
  <p:tag name="ELAPSEDTIME" val="28.652"/>
  <p:tag name="ARTICULATE_NAV_LEVEL" val="2"/>
  <p:tag name="ARTICULATE_SLIDE_PRESENTER_GUID" val="13629d7f-a0f6-4164-bb44-e9e6ca8256d9"/>
  <p:tag name="ARTICULATE_SLIDE_PAUSE" val="0"/>
  <p:tag name="ARTICULATE_LOCK_SLIDE" val="0"/>
  <p:tag name="ARTICULATE_HIDE_SLIDE" val="0"/>
  <p:tag name="ARTICULATE_PLAYER_CONTROL_PREVIOUS" val="True"/>
  <p:tag name="ARTICULATE_PLAYER_CONTROL_NEXT" val="True"/>
  <p:tag name="ARTICULATE_USED_LAYOU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ULLET_1" val="8226"/>
  <p:tag name="MARGIN_1" val="0"/>
  <p:tag name="MARGIN_2" val="36"/>
  <p:tag name="MARGIN_3" val="72"/>
  <p:tag name="MARGIN_4" val="108"/>
  <p:tag name="MARGIN_5" val="144"/>
  <p:tag name="FONT_SIZE" val="1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148f3c36-9156-45c7-8858-73f2b003391f"/>
  <p:tag name="ARTICULATE_PLAYLIST_ID" val="-1"/>
  <p:tag name="ARTICULATE_SLIDE_NAV" val="17"/>
  <p:tag name="AUDIO_ID" val="275"/>
  <p:tag name="ORIGINAL_AUDIO_FILEPATH" val="X:\ Training\SignalTap II (online)\16.0\audio\17.mp3"/>
  <p:tag name="ELAPSEDTIME" val="28.652"/>
  <p:tag name="ARTICULATE_NAV_LEVEL" val="2"/>
  <p:tag name="ARTICULATE_SLIDE_PRESENTER_GUID" val="13629d7f-a0f6-4164-bb44-e9e6ca8256d9"/>
  <p:tag name="ARTICULATE_SLIDE_PAUSE" val="0"/>
  <p:tag name="ARTICULATE_LOCK_SLIDE" val="0"/>
  <p:tag name="ARTICULATE_HIDE_SLIDE" val="0"/>
  <p:tag name="ARTICULATE_PLAYER_CONTROL_PREVIOUS" val="True"/>
  <p:tag name="ARTICULATE_PLAYER_CONTROL_NEXT" val="True"/>
  <p:tag name="ARTICULATE_USED_LAYOUT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ULLET_1" val="8226"/>
  <p:tag name="MARGIN_1" val="0"/>
  <p:tag name="MARGIN_2" val="36"/>
  <p:tag name="MARGIN_3" val="72"/>
  <p:tag name="MARGIN_4" val="108"/>
  <p:tag name="MARGIN_5" val="144"/>
  <p:tag name="FONT_SIZE" val="1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148f3c36-9156-45c7-8858-73f2b003391f"/>
  <p:tag name="ARTICULATE_PLAYLIST_ID" val="-1"/>
  <p:tag name="ARTICULATE_SLIDE_NAV" val="17"/>
  <p:tag name="AUDIO_ID" val="275"/>
  <p:tag name="ORIGINAL_AUDIO_FILEPATH" val="X:\ Training\SignalTap II (online)\16.0\audio\17.mp3"/>
  <p:tag name="ELAPSEDTIME" val="28.652"/>
  <p:tag name="ARTICULATE_NAV_LEVEL" val="2"/>
  <p:tag name="ARTICULATE_SLIDE_PRESENTER_GUID" val="13629d7f-a0f6-4164-bb44-e9e6ca8256d9"/>
  <p:tag name="ARTICULATE_SLIDE_PAUSE" val="0"/>
  <p:tag name="ARTICULATE_LOCK_SLIDE" val="0"/>
  <p:tag name="ARTICULATE_HIDE_SLIDE" val="0"/>
  <p:tag name="ARTICULATE_PLAYER_CONTROL_PREVIOUS" val="True"/>
  <p:tag name="ARTICULATE_PLAYER_CONTROL_NEXT" val="True"/>
  <p:tag name="ARTICULATE_USED_LAYOUT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ULLET_1" val="8226"/>
  <p:tag name="MARGIN_1" val="0"/>
  <p:tag name="MARGIN_2" val="36"/>
  <p:tag name="MARGIN_3" val="72"/>
  <p:tag name="MARGIN_4" val="108"/>
  <p:tag name="MARGIN_5" val="144"/>
  <p:tag name="FONT_SIZE" val="1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11c5a7f065734b7396a2b7ed3d0b287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148f3c36-9156-45c7-8858-73f2b003391f"/>
  <p:tag name="ARTICULATE_PLAYLIST_ID" val="-1"/>
  <p:tag name="ARTICULATE_SLIDE_NAV" val="17"/>
  <p:tag name="AUDIO_ID" val="275"/>
  <p:tag name="ORIGINAL_AUDIO_FILEPATH" val="X:\ Training\SignalTap II (online)\16.0\audio\17.mp3"/>
  <p:tag name="ELAPSEDTIME" val="28.652"/>
  <p:tag name="ARTICULATE_NAV_LEVEL" val="2"/>
  <p:tag name="ARTICULATE_SLIDE_PRESENTER_GUID" val="13629d7f-a0f6-4164-bb44-e9e6ca8256d9"/>
  <p:tag name="ARTICULATE_SLIDE_PAUSE" val="0"/>
  <p:tag name="ARTICULATE_LOCK_SLIDE" val="0"/>
  <p:tag name="ARTICULATE_HIDE_SLIDE" val="0"/>
  <p:tag name="ARTICULATE_PLAYER_CONTROL_PREVIOUS" val="True"/>
  <p:tag name="ARTICULATE_PLAYER_CONTROL_NEXT" val="True"/>
  <p:tag name="ARTICULATE_USED_LAYOUT" val="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ULLET_1" val="8226"/>
  <p:tag name="MARGIN_1" val="0"/>
  <p:tag name="MARGIN_2" val="36"/>
  <p:tag name="MARGIN_3" val="72"/>
  <p:tag name="MARGIN_4" val="108"/>
  <p:tag name="MARGIN_5" val="144"/>
  <p:tag name="FONT_SIZE" val="1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148f3c36-9156-45c7-8858-73f2b003391f"/>
  <p:tag name="ARTICULATE_PLAYLIST_ID" val="-1"/>
  <p:tag name="ARTICULATE_SLIDE_NAV" val="17"/>
  <p:tag name="AUDIO_ID" val="275"/>
  <p:tag name="ORIGINAL_AUDIO_FILEPATH" val="X:\ Training\SignalTap II (online)\16.0\audio\17.mp3"/>
  <p:tag name="ELAPSEDTIME" val="28.652"/>
  <p:tag name="ARTICULATE_NAV_LEVEL" val="2"/>
  <p:tag name="ARTICULATE_SLIDE_PRESENTER_GUID" val="13629d7f-a0f6-4164-bb44-e9e6ca8256d9"/>
  <p:tag name="ARTICULATE_SLIDE_PAUSE" val="0"/>
  <p:tag name="ARTICULATE_LOCK_SLIDE" val="0"/>
  <p:tag name="ARTICULATE_HIDE_SLIDE" val="0"/>
  <p:tag name="ARTICULATE_PLAYER_CONTROL_PREVIOUS" val="True"/>
  <p:tag name="ARTICULATE_PLAYER_CONTROL_NEXT" val="True"/>
  <p:tag name="ARTICULATE_USED_LAYOUT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ULLET_1" val="8226"/>
  <p:tag name="MARGIN_1" val="0"/>
  <p:tag name="MARGIN_2" val="36"/>
  <p:tag name="MARGIN_3" val="72"/>
  <p:tag name="MARGIN_4" val="108"/>
  <p:tag name="MARGIN_5" val="144"/>
  <p:tag name="FONT_SIZE" val="1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148f3c36-9156-45c7-8858-73f2b003391f"/>
  <p:tag name="ARTICULATE_PLAYLIST_ID" val="-1"/>
  <p:tag name="ARTICULATE_SLIDE_NAV" val="17"/>
  <p:tag name="AUDIO_ID" val="275"/>
  <p:tag name="ORIGINAL_AUDIO_FILEPATH" val="X:\ Training\SignalTap II (online)\16.0\audio\17.mp3"/>
  <p:tag name="ELAPSEDTIME" val="28.652"/>
  <p:tag name="ARTICULATE_NAV_LEVEL" val="2"/>
  <p:tag name="ARTICULATE_SLIDE_PRESENTER_GUID" val="13629d7f-a0f6-4164-bb44-e9e6ca8256d9"/>
  <p:tag name="ARTICULATE_SLIDE_PAUSE" val="0"/>
  <p:tag name="ARTICULATE_LOCK_SLIDE" val="0"/>
  <p:tag name="ARTICULATE_HIDE_SLIDE" val="0"/>
  <p:tag name="ARTICULATE_PLAYER_CONTROL_PREVIOUS" val="True"/>
  <p:tag name="ARTICULATE_PLAYER_CONTROL_NEXT" val="True"/>
  <p:tag name="ARTICULATE_USED_LAYOUT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ULLET_1" val="8226"/>
  <p:tag name="MARGIN_1" val="0"/>
  <p:tag name="MARGIN_2" val="36"/>
  <p:tag name="MARGIN_3" val="72"/>
  <p:tag name="MARGIN_4" val="108"/>
  <p:tag name="MARGIN_5" val="144"/>
  <p:tag name="FONT_SIZE" val="1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148f3c36-9156-45c7-8858-73f2b003391f"/>
  <p:tag name="ARTICULATE_PLAYLIST_ID" val="-1"/>
  <p:tag name="ARTICULATE_SLIDE_NAV" val="17"/>
  <p:tag name="AUDIO_ID" val="275"/>
  <p:tag name="ORIGINAL_AUDIO_FILEPATH" val="X:\ Training\SignalTap II (online)\16.0\audio\17.mp3"/>
  <p:tag name="ELAPSEDTIME" val="28.652"/>
  <p:tag name="ARTICULATE_NAV_LEVEL" val="2"/>
  <p:tag name="ARTICULATE_SLIDE_PRESENTER_GUID" val="13629d7f-a0f6-4164-bb44-e9e6ca8256d9"/>
  <p:tag name="ARTICULATE_SLIDE_PAUSE" val="0"/>
  <p:tag name="ARTICULATE_LOCK_SLIDE" val="0"/>
  <p:tag name="ARTICULATE_HIDE_SLIDE" val="0"/>
  <p:tag name="ARTICULATE_PLAYER_CONTROL_PREVIOUS" val="True"/>
  <p:tag name="ARTICULATE_PLAYER_CONTROL_NEXT" val="True"/>
  <p:tag name="ARTICULATE_USED_LAYOUT" val="2"/>
</p:tagLst>
</file>

<file path=ppt/theme/theme1.xml><?xml version="1.0" encoding="utf-8"?>
<a:theme xmlns:a="http://schemas.openxmlformats.org/drawingml/2006/main" name="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F0EE92BBB18146998D7BB31336250A" ma:contentTypeVersion="12" ma:contentTypeDescription="Create a new document." ma:contentTypeScope="" ma:versionID="717f6eb2e1fef0ddb2d3872e4890d6d9">
  <xsd:schema xmlns:xsd="http://www.w3.org/2001/XMLSchema" xmlns:xs="http://www.w3.org/2001/XMLSchema" xmlns:p="http://schemas.microsoft.com/office/2006/metadata/properties" xmlns:ns2="66e6e388-ea03-442e-86f2-c0e595825cf5" xmlns:ns3="66af15cf-5d81-49e8-94b0-56d838c9b5e0" targetNamespace="http://schemas.microsoft.com/office/2006/metadata/properties" ma:root="true" ma:fieldsID="4e60c8c6ce9a90dd784e96b6c5e15252" ns2:_="" ns3:_="">
    <xsd:import namespace="66e6e388-ea03-442e-86f2-c0e595825cf5"/>
    <xsd:import namespace="66af15cf-5d81-49e8-94b0-56d838c9b5e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OCR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e6e388-ea03-442e-86f2-c0e595825c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af15cf-5d81-49e8-94b0-56d838c9b5e0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F547328-9D77-41F5-8FDF-00D2ECB6BB02}">
  <ds:schemaRefs>
    <ds:schemaRef ds:uri="66e6e388-ea03-442e-86f2-c0e595825cf5"/>
    <ds:schemaRef ds:uri="http://purl.org/dc/terms/"/>
    <ds:schemaRef ds:uri="http://schemas.microsoft.com/office/2006/documentManagement/types"/>
    <ds:schemaRef ds:uri="66af15cf-5d81-49e8-94b0-56d838c9b5e0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5261CDC-E3CB-4C24-A2EF-FB9169996E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63821E-8536-4EE1-B735-1D931806710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e6e388-ea03-442e-86f2-c0e595825cf5"/>
    <ds:schemaRef ds:uri="66af15cf-5d81-49e8-94b0-56d838c9b5e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1252</Words>
  <Application>Microsoft Office PowerPoint</Application>
  <PresentationFormat>On-screen Show (16:9)</PresentationFormat>
  <Paragraphs>236</Paragraphs>
  <Slides>34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Intel Clear</vt:lpstr>
      <vt:lpstr>Intel Clear Pro</vt:lpstr>
      <vt:lpstr>Wingdings</vt:lpstr>
      <vt:lpstr>Int_PPT Template_ClearPro_16x9</vt:lpstr>
      <vt:lpstr>       Introduction to  FPGA Simulation and Debug</vt:lpstr>
      <vt:lpstr>Objective</vt:lpstr>
      <vt:lpstr>Simulation with ModelSim</vt:lpstr>
      <vt:lpstr>Why Simulation?</vt:lpstr>
      <vt:lpstr>Testbenches</vt:lpstr>
      <vt:lpstr>Verilog Testbench Constructs</vt:lpstr>
      <vt:lpstr>Mentor ModelSim Overview</vt:lpstr>
      <vt:lpstr>ModelSim </vt:lpstr>
      <vt:lpstr>ModelSim  GUI</vt:lpstr>
      <vt:lpstr>Lab Exercise 1: MODELSIM</vt:lpstr>
      <vt:lpstr>IN-System Sources and probes (issp)</vt:lpstr>
      <vt:lpstr>Why ISSP</vt:lpstr>
      <vt:lpstr>In-System Sources and Probes</vt:lpstr>
      <vt:lpstr>What is JTAG - Joint Test Action Group (IEEE 1149) </vt:lpstr>
      <vt:lpstr>USB Blaster Bridge Circuit</vt:lpstr>
      <vt:lpstr>In-System Sources and Probes Block Diagram</vt:lpstr>
      <vt:lpstr>Example Uses</vt:lpstr>
      <vt:lpstr>SignalTap</vt:lpstr>
      <vt:lpstr>Why Signal Tap</vt:lpstr>
      <vt:lpstr>Debug of a Design with an External Logic Analyzer</vt:lpstr>
      <vt:lpstr>Signal Tap Logic Analyzer</vt:lpstr>
      <vt:lpstr>Debug of a Design with Signal Tap </vt:lpstr>
      <vt:lpstr>What is Signal Tap ?</vt:lpstr>
      <vt:lpstr>Create a Signal Tap  instance in two ways</vt:lpstr>
      <vt:lpstr>Signal Tap  Logic Analyzer Window</vt:lpstr>
      <vt:lpstr>Signal Tap  Logic Analyzer Window</vt:lpstr>
      <vt:lpstr>Signal Tap  Logic Analyzer Window</vt:lpstr>
      <vt:lpstr>Signal Tap  Logic Analyzer Window</vt:lpstr>
      <vt:lpstr>Signal Tap  Logic Analyzer Window</vt:lpstr>
      <vt:lpstr>Signal Tap  Logic Analyzer Window</vt:lpstr>
      <vt:lpstr>Signal Tap  Logic Analyzer Window</vt:lpstr>
      <vt:lpstr>Signal Tap  Logic Analyzer Window</vt:lpstr>
      <vt:lpstr>Lab Exercise 2: In-SYSTEM SOURCES AND PROBES Lab Exercise 3: SIGNAL TAP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>CTPClassification=CTP_NT</cp:keywords>
  <cp:lastModifiedBy/>
  <cp:revision>1</cp:revision>
  <dcterms:created xsi:type="dcterms:W3CDTF">2015-05-06T16:36:39Z</dcterms:created>
  <dcterms:modified xsi:type="dcterms:W3CDTF">2021-09-16T17:10:00Z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9787bf88-780e-4c7c-9015-6a82315ef308</vt:lpwstr>
  </property>
  <property fmtid="{D5CDD505-2E9C-101B-9397-08002B2CF9AE}" pid="3" name="CTP_TimeStamp">
    <vt:lpwstr>2018-04-19 20:15:54Z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  <property fmtid="{D5CDD505-2E9C-101B-9397-08002B2CF9AE}" pid="8" name="ContentTypeId">
    <vt:lpwstr>0x0101003FF0EE92BBB18146998D7BB31336250A</vt:lpwstr>
  </property>
</Properties>
</file>